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Microsoft_Equation1.bin" ContentType="application/vnd.openxmlformats-officedocument.oleObject"/>
  <Override PartName="/ppt/notesSlides/notesSlide10.xml" ContentType="application/vnd.openxmlformats-officedocument.presentationml.notesSlide+xml"/>
  <Override PartName="/ppt/embeddings/Microsoft_Equation2.bin" ContentType="application/vnd.openxmlformats-officedocument.oleObject"/>
  <Override PartName="/ppt/notesSlides/notesSlide11.xml" ContentType="application/vnd.openxmlformats-officedocument.presentationml.notesSlide+xml"/>
  <Override PartName="/ppt/embeddings/Microsoft_Equation3.bin" ContentType="application/vnd.openxmlformats-officedocument.oleObject"/>
  <Override PartName="/ppt/notesSlides/notesSlide12.xml" ContentType="application/vnd.openxmlformats-officedocument.presentationml.notesSlide+xml"/>
  <Override PartName="/ppt/embeddings/Microsoft_Equation4.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embeddings/oleObject3.bin" ContentType="application/vnd.openxmlformats-officedocument.oleObject"/>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4.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embeddings/Microsoft_Equation5.bin" ContentType="application/vnd.openxmlformats-officedocument.oleObject"/>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111"/>
  </p:notesMasterIdLst>
  <p:handoutMasterIdLst>
    <p:handoutMasterId r:id="rId112"/>
  </p:handoutMasterIdLst>
  <p:sldIdLst>
    <p:sldId id="256" r:id="rId2"/>
    <p:sldId id="286" r:id="rId3"/>
    <p:sldId id="743" r:id="rId4"/>
    <p:sldId id="744" r:id="rId5"/>
    <p:sldId id="745" r:id="rId6"/>
    <p:sldId id="746" r:id="rId7"/>
    <p:sldId id="747" r:id="rId8"/>
    <p:sldId id="704" r:id="rId9"/>
    <p:sldId id="756" r:id="rId10"/>
    <p:sldId id="760" r:id="rId11"/>
    <p:sldId id="761" r:id="rId12"/>
    <p:sldId id="762" r:id="rId13"/>
    <p:sldId id="660" r:id="rId14"/>
    <p:sldId id="661" r:id="rId15"/>
    <p:sldId id="658" r:id="rId16"/>
    <p:sldId id="657" r:id="rId17"/>
    <p:sldId id="763" r:id="rId18"/>
    <p:sldId id="764" r:id="rId19"/>
    <p:sldId id="663" r:id="rId20"/>
    <p:sldId id="765" r:id="rId21"/>
    <p:sldId id="768" r:id="rId22"/>
    <p:sldId id="766" r:id="rId23"/>
    <p:sldId id="670" r:id="rId24"/>
    <p:sldId id="786" r:id="rId25"/>
    <p:sldId id="787" r:id="rId26"/>
    <p:sldId id="788" r:id="rId27"/>
    <p:sldId id="665" r:id="rId28"/>
    <p:sldId id="552" r:id="rId29"/>
    <p:sldId id="568" r:id="rId30"/>
    <p:sldId id="790" r:id="rId31"/>
    <p:sldId id="555" r:id="rId32"/>
    <p:sldId id="713" r:id="rId33"/>
    <p:sldId id="562" r:id="rId34"/>
    <p:sldId id="791" r:id="rId35"/>
    <p:sldId id="632" r:id="rId36"/>
    <p:sldId id="626" r:id="rId37"/>
    <p:sldId id="795" r:id="rId38"/>
    <p:sldId id="796" r:id="rId39"/>
    <p:sldId id="797" r:id="rId40"/>
    <p:sldId id="798" r:id="rId41"/>
    <p:sldId id="799" r:id="rId42"/>
    <p:sldId id="633" r:id="rId43"/>
    <p:sldId id="673" r:id="rId44"/>
    <p:sldId id="771" r:id="rId45"/>
    <p:sldId id="772" r:id="rId46"/>
    <p:sldId id="778" r:id="rId47"/>
    <p:sldId id="779" r:id="rId48"/>
    <p:sldId id="780" r:id="rId49"/>
    <p:sldId id="781" r:id="rId50"/>
    <p:sldId id="782" r:id="rId51"/>
    <p:sldId id="777" r:id="rId52"/>
    <p:sldId id="672" r:id="rId53"/>
    <p:sldId id="634" r:id="rId54"/>
    <p:sldId id="731" r:id="rId55"/>
    <p:sldId id="679" r:id="rId56"/>
    <p:sldId id="671" r:id="rId57"/>
    <p:sldId id="630" r:id="rId58"/>
    <p:sldId id="544" r:id="rId59"/>
    <p:sldId id="489" r:id="rId60"/>
    <p:sldId id="702" r:id="rId61"/>
    <p:sldId id="757" r:id="rId62"/>
    <p:sldId id="751" r:id="rId63"/>
    <p:sldId id="753" r:id="rId64"/>
    <p:sldId id="752" r:id="rId65"/>
    <p:sldId id="750" r:id="rId66"/>
    <p:sldId id="723" r:id="rId67"/>
    <p:sldId id="724" r:id="rId68"/>
    <p:sldId id="720" r:id="rId69"/>
    <p:sldId id="721" r:id="rId70"/>
    <p:sldId id="722" r:id="rId71"/>
    <p:sldId id="770" r:id="rId72"/>
    <p:sldId id="789" r:id="rId73"/>
    <p:sldId id="749" r:id="rId74"/>
    <p:sldId id="678" r:id="rId75"/>
    <p:sldId id="677" r:id="rId76"/>
    <p:sldId id="692" r:id="rId77"/>
    <p:sldId id="685" r:id="rId78"/>
    <p:sldId id="686" r:id="rId79"/>
    <p:sldId id="687" r:id="rId80"/>
    <p:sldId id="688" r:id="rId81"/>
    <p:sldId id="717" r:id="rId82"/>
    <p:sldId id="718" r:id="rId83"/>
    <p:sldId id="719" r:id="rId84"/>
    <p:sldId id="506" r:id="rId85"/>
    <p:sldId id="507" r:id="rId86"/>
    <p:sldId id="645" r:id="rId87"/>
    <p:sldId id="508" r:id="rId88"/>
    <p:sldId id="727" r:id="rId89"/>
    <p:sldId id="725" r:id="rId90"/>
    <p:sldId id="726" r:id="rId91"/>
    <p:sldId id="689" r:id="rId92"/>
    <p:sldId id="690" r:id="rId93"/>
    <p:sldId id="728" r:id="rId94"/>
    <p:sldId id="729" r:id="rId95"/>
    <p:sldId id="774" r:id="rId96"/>
    <p:sldId id="775" r:id="rId97"/>
    <p:sldId id="785" r:id="rId98"/>
    <p:sldId id="776" r:id="rId99"/>
    <p:sldId id="715" r:id="rId100"/>
    <p:sldId id="783" r:id="rId101"/>
    <p:sldId id="784" r:id="rId102"/>
    <p:sldId id="730" r:id="rId103"/>
    <p:sldId id="701" r:id="rId104"/>
    <p:sldId id="695" r:id="rId105"/>
    <p:sldId id="696" r:id="rId106"/>
    <p:sldId id="697" r:id="rId107"/>
    <p:sldId id="698" r:id="rId108"/>
    <p:sldId id="699" r:id="rId109"/>
    <p:sldId id="800"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mi Kamalieddi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0071"/>
    <a:srgbClr val="570061"/>
    <a:srgbClr val="1EBC23"/>
    <a:srgbClr val="21E214"/>
    <a:srgbClr val="1FC322"/>
    <a:srgbClr val="E29141"/>
    <a:srgbClr val="B700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18" autoAdjust="0"/>
    <p:restoredTop sz="95161" autoAdjust="0"/>
  </p:normalViewPr>
  <p:slideViewPr>
    <p:cSldViewPr snapToGrid="0" snapToObjects="1">
      <p:cViewPr varScale="1">
        <p:scale>
          <a:sx n="106" d="100"/>
          <a:sy n="106" d="100"/>
        </p:scale>
        <p:origin x="-104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interSettings" Target="printerSettings/printerSettings1.bin"/><Relationship Id="rId114" Type="http://schemas.openxmlformats.org/officeDocument/2006/relationships/commentAuthors" Target="commentAuthors.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D9CA56-8773-2648-B04D-849BB0620810}" type="datetime1">
              <a:rPr lang="en-US" smtClean="0"/>
              <a:t>11.07.19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B3ABA6-3BAC-5E49-A0CA-D493FC849B66}" type="slidenum">
              <a:rPr lang="en-US" smtClean="0"/>
              <a:t>‹#›</a:t>
            </a:fld>
            <a:endParaRPr lang="en-US"/>
          </a:p>
        </p:txBody>
      </p:sp>
    </p:spTree>
    <p:extLst>
      <p:ext uri="{BB962C8B-B14F-4D97-AF65-F5344CB8AC3E}">
        <p14:creationId xmlns:p14="http://schemas.microsoft.com/office/powerpoint/2010/main" val="318921405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859D9C-8AE5-E948-85AE-C52AE53D64C3}" type="datetime1">
              <a:rPr lang="en-US" smtClean="0"/>
              <a:t>11.07.19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57BD4E-7391-1742-AF00-25FBD6B821FD}" type="slidenum">
              <a:rPr lang="en-US" smtClean="0"/>
              <a:t>‹#›</a:t>
            </a:fld>
            <a:endParaRPr lang="en-US"/>
          </a:p>
        </p:txBody>
      </p:sp>
    </p:spTree>
    <p:extLst>
      <p:ext uri="{BB962C8B-B14F-4D97-AF65-F5344CB8AC3E}">
        <p14:creationId xmlns:p14="http://schemas.microsoft.com/office/powerpoint/2010/main" val="1709618658"/>
      </p:ext>
    </p:extLst>
  </p:cSld>
  <p:clrMap bg1="lt1" tx1="dk1" bg2="lt2" tx2="dk2" accent1="accent1" accent2="accent2" accent3="accent3" accent4="accent4" accent5="accent5" accent6="accent6" hlink="hlink" folHlink="folHlink"/>
  <p:hf sldNum="0"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46117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Muon</a:t>
            </a:r>
            <a:r>
              <a:rPr lang="en-US" dirty="0" smtClean="0"/>
              <a:t>: passing</a:t>
            </a:r>
            <a:r>
              <a:rPr lang="en-US" baseline="0" dirty="0" smtClean="0"/>
              <a:t> through CMS, bending in the field (both ways, depending on when it is inside or outside of the solenoid) leaving hits in the Tracker layers and the </a:t>
            </a:r>
            <a:r>
              <a:rPr lang="en-US" baseline="0" dirty="0" err="1" smtClean="0"/>
              <a:t>muon</a:t>
            </a:r>
            <a:r>
              <a:rPr lang="en-US" baseline="0" dirty="0" smtClean="0"/>
              <a:t> chambers before escaping completely</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104</a:t>
            </a:fld>
            <a:endParaRPr lang="en-US"/>
          </a:p>
        </p:txBody>
      </p:sp>
    </p:spTree>
    <p:extLst>
      <p:ext uri="{BB962C8B-B14F-4D97-AF65-F5344CB8AC3E}">
        <p14:creationId xmlns:p14="http://schemas.microsoft.com/office/powerpoint/2010/main" val="15957527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 Bending in the magnetic field, leaving hits in the tracker layers</a:t>
            </a:r>
            <a:r>
              <a:rPr lang="en-US" baseline="0" dirty="0" smtClean="0"/>
              <a:t> and being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105</a:t>
            </a:fld>
            <a:endParaRPr lang="en-US"/>
          </a:p>
        </p:txBody>
      </p:sp>
    </p:spTree>
    <p:extLst>
      <p:ext uri="{BB962C8B-B14F-4D97-AF65-F5344CB8AC3E}">
        <p14:creationId xmlns:p14="http://schemas.microsoft.com/office/powerpoint/2010/main" val="15536484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Charged hadron: Bends in the magnetic field and leaves signals in the tracker layers; passes through the electromagnetic</a:t>
            </a:r>
            <a:r>
              <a:rPr lang="en-US" baseline="0" dirty="0" smtClean="0"/>
              <a:t> calorimeter leaving essentially no signal, and is “stopped” by the hadron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106</a:t>
            </a:fld>
            <a:endParaRPr lang="en-US"/>
          </a:p>
        </p:txBody>
      </p:sp>
    </p:spTree>
    <p:extLst>
      <p:ext uri="{BB962C8B-B14F-4D97-AF65-F5344CB8AC3E}">
        <p14:creationId xmlns:p14="http://schemas.microsoft.com/office/powerpoint/2010/main" val="3375580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Neutral hadron: Does not bend in the magnetic field and does not leave any signal in the tracker layers; passes through the electromagnetic</a:t>
            </a:r>
            <a:r>
              <a:rPr lang="en-US" baseline="0" dirty="0" smtClean="0"/>
              <a:t> calorimeter leaving essentially no signal, and is “stopped” by the hadron calorimeter</a:t>
            </a:r>
            <a:endParaRPr lang="en-US" dirty="0" smtClean="0"/>
          </a:p>
          <a:p>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107</a:t>
            </a:fld>
            <a:endParaRPr lang="en-US"/>
          </a:p>
        </p:txBody>
      </p:sp>
    </p:spTree>
    <p:extLst>
      <p:ext uri="{BB962C8B-B14F-4D97-AF65-F5344CB8AC3E}">
        <p14:creationId xmlns:p14="http://schemas.microsoft.com/office/powerpoint/2010/main" val="5985673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Photon: passes through</a:t>
            </a:r>
            <a:r>
              <a:rPr lang="en-US" baseline="0" dirty="0" smtClean="0"/>
              <a:t> the tracker without bending in the magnetic field or leaving hits, is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108</a:t>
            </a:fld>
            <a:endParaRPr lang="en-US"/>
          </a:p>
        </p:txBody>
      </p:sp>
    </p:spTree>
    <p:extLst>
      <p:ext uri="{BB962C8B-B14F-4D97-AF65-F5344CB8AC3E}">
        <p14:creationId xmlns:p14="http://schemas.microsoft.com/office/powerpoint/2010/main" val="901626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881376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20</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21</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57BD4E-7391-1742-AF00-25FBD6B821FD}" type="slidenum">
              <a:rPr lang="en-US" smtClean="0"/>
              <a:t>35</a:t>
            </a:fld>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E2B0F-2EED-514F-B770-44880D279847}"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CAFF7C-9A95-E046-AB84-936394F05153}"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73FD8F-C52E-FB48-97B4-75136616646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BC1380-76CF-E646-B911-0B07D2C327D2}"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BDFCDE-F599-7843-B320-8B0CD2C25186}"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235706-C165-2B4D-B95A-A85C03EEBB2E}"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113477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BA1E89-16C4-2441-84A3-F542F26199B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59C1979-2224-1646-8512-D681EC2E8557}"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04D27C-611F-3B4D-9303-0DEAB3B691A8}" type="datetime1">
              <a:rPr lang="en-US" smtClean="0"/>
              <a:t>11.07.19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6609E1-87C9-4C4C-8163-3522C7DE6A84}"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736095-B76B-B947-8CEB-32E875512358}" type="datetime1">
              <a:rPr lang="en-US" smtClean="0"/>
              <a:t>11.07.19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828E9C-0458-DD49-A4C4-566395F93A4C}"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5E52E5D-C057-7741-8A53-CDCDA8D7F80A}" type="datetime1">
              <a:rPr lang="en-US" smtClean="0"/>
              <a:t>11.07.19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3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731520" indent="-457200" algn="l" defTabSz="914400" rtl="0" eaLnBrk="1" latinLnBrk="0" hangingPunct="1">
        <a:spcBef>
          <a:spcPct val="20000"/>
        </a:spcBef>
        <a:buClr>
          <a:schemeClr val="accent1"/>
        </a:buClr>
        <a:buSzPct val="85000"/>
        <a:buFont typeface="Wingdings" charset="2"/>
        <a:buChar char="Ø"/>
        <a:defRPr sz="2000" kern="1200">
          <a:solidFill>
            <a:srgbClr val="660066"/>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u"/>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9.png"/><Relationship Id="rId5" Type="http://schemas.openxmlformats.org/officeDocument/2006/relationships/oleObject" Target="../embeddings/Microsoft_Equation2.bin"/><Relationship Id="rId6"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134.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135.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38.gif"/><Relationship Id="rId5" Type="http://schemas.openxmlformats.org/officeDocument/2006/relationships/image" Target="../media/image139.gif"/><Relationship Id="rId6" Type="http://schemas.openxmlformats.org/officeDocument/2006/relationships/image" Target="../media/image140.gif"/><Relationship Id="rId7" Type="http://schemas.openxmlformats.org/officeDocument/2006/relationships/image" Target="../media/image141.gif"/><Relationship Id="rId8"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42.gif"/><Relationship Id="rId5" Type="http://schemas.openxmlformats.org/officeDocument/2006/relationships/image" Target="../media/image143.gif"/><Relationship Id="rId6" Type="http://schemas.openxmlformats.org/officeDocument/2006/relationships/image" Target="../media/image144.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45.gif"/><Relationship Id="rId5" Type="http://schemas.openxmlformats.org/officeDocument/2006/relationships/image" Target="../media/image146.gif"/><Relationship Id="rId6" Type="http://schemas.openxmlformats.org/officeDocument/2006/relationships/image" Target="../media/image147.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48.gif"/><Relationship Id="rId5" Type="http://schemas.openxmlformats.org/officeDocument/2006/relationships/image" Target="../media/image149.gif"/><Relationship Id="rId6" Type="http://schemas.openxmlformats.org/officeDocument/2006/relationships/image" Target="../media/image150.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51.gif"/><Relationship Id="rId5" Type="http://schemas.openxmlformats.org/officeDocument/2006/relationships/image" Target="../media/image152.gif"/><Relationship Id="rId6" Type="http://schemas.openxmlformats.org/officeDocument/2006/relationships/image" Target="../media/image153.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9.png"/><Relationship Id="rId5" Type="http://schemas.openxmlformats.org/officeDocument/2006/relationships/oleObject" Target="../embeddings/Microsoft_Equation3.bin"/><Relationship Id="rId6"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9.png"/><Relationship Id="rId5" Type="http://schemas.openxmlformats.org/officeDocument/2006/relationships/oleObject" Target="../embeddings/Microsoft_Equation4.bin"/><Relationship Id="rId6" Type="http://schemas.openxmlformats.org/officeDocument/2006/relationships/image" Target="../media/image10.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1.xml"/><Relationship Id="rId5" Type="http://schemas.openxmlformats.org/officeDocument/2006/relationships/slide" Target="slide4.xml"/><Relationship Id="rId6" Type="http://schemas.openxmlformats.org/officeDocument/2006/relationships/slide" Target="slide5.xml"/><Relationship Id="rId7" Type="http://schemas.openxmlformats.org/officeDocument/2006/relationships/slide" Target="slide6.xml"/><Relationship Id="rId8"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slide" Target="slide3.xml"/><Relationship Id="rId5" Type="http://schemas.openxmlformats.org/officeDocument/2006/relationships/slide" Target="slide1.xml"/><Relationship Id="rId6" Type="http://schemas.openxmlformats.org/officeDocument/2006/relationships/slide" Target="slide4.xml"/><Relationship Id="rId7" Type="http://schemas.openxmlformats.org/officeDocument/2006/relationships/slide" Target="slide5.xml"/><Relationship Id="rId8" Type="http://schemas.openxmlformats.org/officeDocument/2006/relationships/slide" Target="slide6.xm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bin"/><Relationship Id="rId5" Type="http://schemas.openxmlformats.org/officeDocument/2006/relationships/image" Target="../media/image25.emf"/><Relationship Id="rId6" Type="http://schemas.openxmlformats.org/officeDocument/2006/relationships/oleObject" Target="../embeddings/oleObject2.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4.png"/><Relationship Id="rId5" Type="http://schemas.openxmlformats.org/officeDocument/2006/relationships/oleObject" Target="../embeddings/oleObject3.bin"/><Relationship Id="rId6" Type="http://schemas.openxmlformats.org/officeDocument/2006/relationships/image" Target="../media/image27.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4.bin"/><Relationship Id="rId5" Type="http://schemas.openxmlformats.org/officeDocument/2006/relationships/image" Target="../media/image33.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hyperlink" Target="http://cds.cern.ch/record/2648796?ln=en" TargetMode="External"/><Relationship Id="rId5"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9.png"/><Relationship Id="rId5" Type="http://schemas.openxmlformats.org/officeDocument/2006/relationships/oleObject" Target="../embeddings/Microsoft_Equation5.bin"/><Relationship Id="rId6" Type="http://schemas.openxmlformats.org/officeDocument/2006/relationships/image" Target="../media/image49.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s://indico.cern.ch/event/636555/contributions/2577291/attachments/1453162/2241537/TnP_DoubleMuSF_03_05_17.pdf" TargetMode="External"/><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hyperlink" Target="https://indico.cern.ch/event/604949/contributions/2543520/attachments/1439974/2216426/VHbb_TnP_SFs_egamma_april.pdf%23search=vhbb%20AND%20cerntaxonomy:%22Indico/Experiments/CMS%20meetings/PH%20-%20Physics/Egamma%22" TargetMode="External"/><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5" Type="http://schemas.openxmlformats.org/officeDocument/2006/relationships/image" Target="../media/image90.emf"/><Relationship Id="rId6" Type="http://schemas.openxmlformats.org/officeDocument/2006/relationships/image" Target="../media/image91.em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92.emf"/><Relationship Id="rId6" Type="http://schemas.openxmlformats.org/officeDocument/2006/relationships/image" Target="../media/image93.emf"/><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8" Type="http://schemas.openxmlformats.org/officeDocument/2006/relationships/image" Target="../media/image99.emf"/><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101.emf"/><Relationship Id="rId4"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5" Type="http://schemas.openxmlformats.org/officeDocument/2006/relationships/image" Target="../media/image105.emf"/><Relationship Id="rId6" Type="http://schemas.openxmlformats.org/officeDocument/2006/relationships/image" Target="../media/image106.emf"/><Relationship Id="rId7" Type="http://schemas.openxmlformats.org/officeDocument/2006/relationships/image" Target="../media/image107.emf"/><Relationship Id="rId8" Type="http://schemas.openxmlformats.org/officeDocument/2006/relationships/image" Target="../media/image108.emf"/><Relationship Id="rId9" Type="http://schemas.openxmlformats.org/officeDocument/2006/relationships/image" Target="../media/image109.emf"/><Relationship Id="rId10" Type="http://schemas.openxmlformats.org/officeDocument/2006/relationships/image" Target="../media/image110.emf"/><Relationship Id="rId11" Type="http://schemas.openxmlformats.org/officeDocument/2006/relationships/image" Target="../media/image111.emf"/><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9.png"/><Relationship Id="rId5" Type="http://schemas.openxmlformats.org/officeDocument/2006/relationships/oleObject" Target="../embeddings/Microsoft_Equation1.bin"/><Relationship Id="rId6"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emf"/><Relationship Id="rId5" Type="http://schemas.openxmlformats.org/officeDocument/2006/relationships/image" Target="../media/image114.emf"/><Relationship Id="rId6" Type="http://schemas.openxmlformats.org/officeDocument/2006/relationships/image" Target="../media/image115.emf"/><Relationship Id="rId7" Type="http://schemas.openxmlformats.org/officeDocument/2006/relationships/image" Target="../media/image116.emf"/><Relationship Id="rId8" Type="http://schemas.openxmlformats.org/officeDocument/2006/relationships/image" Target="../media/image117.emf"/><Relationship Id="rId9" Type="http://schemas.openxmlformats.org/officeDocument/2006/relationships/image" Target="../media/image118.emf"/><Relationship Id="rId10" Type="http://schemas.openxmlformats.org/officeDocument/2006/relationships/image" Target="../media/image119.emf"/><Relationship Id="rId11" Type="http://schemas.openxmlformats.org/officeDocument/2006/relationships/image" Target="../media/image120.emf"/><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3.emf"/></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28.png"/></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5806" y="410793"/>
            <a:ext cx="9192695" cy="5238356"/>
          </a:xfrm>
          <a:prstGeom prst="rect">
            <a:avLst/>
          </a:prstGeom>
        </p:spPr>
        <p:txBody>
          <a:bodyPr wrap="square">
            <a:spAutoFit/>
          </a:bodyPr>
          <a:lstStyle/>
          <a:p>
            <a:pPr>
              <a:lnSpc>
                <a:spcPct val="80000"/>
              </a:lnSpc>
            </a:pPr>
            <a:endParaRPr lang="en-US" sz="2000" b="1" dirty="0">
              <a:solidFill>
                <a:srgbClr val="FF0000"/>
              </a:solidFill>
            </a:endParaRPr>
          </a:p>
          <a:p>
            <a:pPr>
              <a:lnSpc>
                <a:spcPct val="80000"/>
              </a:lnSpc>
            </a:pPr>
            <a:endParaRPr lang="en-US" sz="2000" b="1" dirty="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endParaRPr lang="en-US" sz="2000" b="1" dirty="0" smtClean="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r>
              <a:rPr lang="en-US" sz="2800" dirty="0" smtClean="0">
                <a:solidFill>
                  <a:srgbClr val="000090"/>
                </a:solidFill>
                <a:latin typeface="Arial"/>
                <a:cs typeface="Arial"/>
              </a:rPr>
              <a:t>       </a:t>
            </a:r>
            <a:r>
              <a:rPr lang="en-US" sz="3200" dirty="0" smtClean="0">
                <a:solidFill>
                  <a:srgbClr val="000090"/>
                </a:solidFill>
                <a:cs typeface="Arial"/>
              </a:rPr>
              <a:t>Search </a:t>
            </a:r>
            <a:r>
              <a:rPr lang="en-US" sz="3200" dirty="0">
                <a:solidFill>
                  <a:srgbClr val="000090"/>
                </a:solidFill>
                <a:cs typeface="Arial"/>
              </a:rPr>
              <a:t>for resonant double Higgs production </a:t>
            </a:r>
            <a:r>
              <a:rPr lang="en-US" sz="3200" dirty="0" smtClean="0">
                <a:solidFill>
                  <a:srgbClr val="000090"/>
                </a:solidFill>
                <a:cs typeface="Arial"/>
              </a:rPr>
              <a:t>    	with </a:t>
            </a:r>
            <a:r>
              <a:rPr lang="en-US" sz="3200" i="1" dirty="0" err="1">
                <a:solidFill>
                  <a:srgbClr val="000090"/>
                </a:solidFill>
                <a:latin typeface="Bradley Hand Bold"/>
                <a:cs typeface="Bradley Hand Bold"/>
              </a:rPr>
              <a:t>bb</a:t>
            </a:r>
            <a:r>
              <a:rPr lang="en-US" sz="3200" i="1" dirty="0" err="1" smtClean="0">
                <a:solidFill>
                  <a:srgbClr val="000090"/>
                </a:solidFill>
                <a:latin typeface="Times Bold"/>
                <a:cs typeface="Times Bold"/>
              </a:rPr>
              <a:t>ZZ</a:t>
            </a:r>
            <a:r>
              <a:rPr lang="en-US" sz="3200" dirty="0" smtClean="0">
                <a:solidFill>
                  <a:srgbClr val="000090"/>
                </a:solidFill>
                <a:cs typeface="Arial"/>
              </a:rPr>
              <a:t> </a:t>
            </a:r>
            <a:r>
              <a:rPr lang="en-US" sz="3200" dirty="0">
                <a:solidFill>
                  <a:srgbClr val="000090"/>
                </a:solidFill>
                <a:cs typeface="Arial"/>
              </a:rPr>
              <a:t>decays in the </a:t>
            </a:r>
            <a:r>
              <a:rPr lang="en-US" sz="3200" i="1" dirty="0" err="1" smtClean="0">
                <a:solidFill>
                  <a:srgbClr val="000090"/>
                </a:solidFill>
                <a:latin typeface="Bradley Hand Bold"/>
                <a:cs typeface="Bradley Hand Bold"/>
              </a:rPr>
              <a:t>bbllνν</a:t>
            </a:r>
            <a:r>
              <a:rPr lang="en-US" sz="3200" dirty="0" smtClean="0">
                <a:solidFill>
                  <a:srgbClr val="000090"/>
                </a:solidFill>
                <a:cs typeface="Arial"/>
              </a:rPr>
              <a:t> </a:t>
            </a:r>
            <a:r>
              <a:rPr lang="en-US" sz="3200" dirty="0">
                <a:solidFill>
                  <a:srgbClr val="000090"/>
                </a:solidFill>
                <a:cs typeface="Arial"/>
              </a:rPr>
              <a:t>final </a:t>
            </a:r>
            <a:r>
              <a:rPr lang="en-US" sz="3200" dirty="0" smtClean="0">
                <a:solidFill>
                  <a:srgbClr val="000090"/>
                </a:solidFill>
                <a:cs typeface="Arial"/>
              </a:rPr>
              <a:t>state</a:t>
            </a:r>
            <a:endParaRPr lang="en-US" sz="3200" dirty="0" smtClean="0">
              <a:latin typeface="Arial"/>
              <a:cs typeface="Arial"/>
            </a:endParaRPr>
          </a:p>
          <a:p>
            <a:pPr>
              <a:lnSpc>
                <a:spcPct val="80000"/>
              </a:lnSpc>
            </a:pPr>
            <a:r>
              <a:rPr lang="en-US" sz="2200" dirty="0" smtClean="0">
                <a:cs typeface="Arial"/>
              </a:rPr>
              <a:t>	    </a:t>
            </a:r>
          </a:p>
          <a:p>
            <a:pPr>
              <a:lnSpc>
                <a:spcPct val="80000"/>
              </a:lnSpc>
            </a:pPr>
            <a:endParaRPr lang="en-US" sz="2200" dirty="0" smtClean="0">
              <a:cs typeface="Arial"/>
            </a:endParaRPr>
          </a:p>
          <a:p>
            <a:pPr>
              <a:lnSpc>
                <a:spcPct val="80000"/>
              </a:lnSpc>
            </a:pPr>
            <a:r>
              <a:rPr lang="en-US" sz="2200" dirty="0">
                <a:cs typeface="Arial"/>
              </a:rPr>
              <a:t> </a:t>
            </a:r>
            <a:r>
              <a:rPr lang="en-US" sz="2200" dirty="0" smtClean="0">
                <a:cs typeface="Arial"/>
              </a:rPr>
              <a:t>            </a:t>
            </a:r>
            <a:r>
              <a:rPr lang="en-US" sz="2200" dirty="0">
                <a:cs typeface="Arial"/>
              </a:rPr>
              <a:t> </a:t>
            </a:r>
            <a:r>
              <a:rPr lang="en-US" sz="2200" dirty="0" smtClean="0">
                <a:cs typeface="Arial"/>
              </a:rPr>
              <a:t>            </a:t>
            </a:r>
            <a:r>
              <a:rPr lang="en-US" sz="2400" dirty="0" smtClean="0">
                <a:cs typeface="Arial"/>
              </a:rPr>
              <a:t>  </a:t>
            </a:r>
            <a:r>
              <a:rPr lang="en-US" sz="2400" dirty="0" smtClean="0">
                <a:cs typeface="Arial"/>
              </a:rPr>
              <a:t>       </a:t>
            </a:r>
            <a:r>
              <a:rPr lang="en-US" sz="2400" dirty="0" smtClean="0">
                <a:cs typeface="Arial"/>
              </a:rPr>
              <a:t>Ph.D. </a:t>
            </a:r>
            <a:r>
              <a:rPr lang="en-US" sz="2400" dirty="0" smtClean="0">
                <a:cs typeface="Arial"/>
              </a:rPr>
              <a:t>defense </a:t>
            </a:r>
            <a:r>
              <a:rPr lang="en-US" sz="2400" dirty="0" smtClean="0">
                <a:cs typeface="Arial"/>
              </a:rPr>
              <a:t>(16 July 2019)</a:t>
            </a:r>
          </a:p>
          <a:p>
            <a:pPr>
              <a:lnSpc>
                <a:spcPct val="80000"/>
              </a:lnSpc>
            </a:pPr>
            <a:r>
              <a:rPr lang="en-US" sz="2400" dirty="0">
                <a:cs typeface="Arial"/>
              </a:rPr>
              <a:t>	</a:t>
            </a:r>
            <a:r>
              <a:rPr lang="en-US" sz="2400" dirty="0" smtClean="0">
                <a:cs typeface="Arial"/>
              </a:rPr>
              <a:t>	       </a:t>
            </a:r>
            <a:endParaRPr lang="en-US" sz="2400" dirty="0" smtClean="0">
              <a:solidFill>
                <a:srgbClr val="000090"/>
              </a:solidFill>
              <a:latin typeface="Arial"/>
              <a:cs typeface="Arial"/>
            </a:endParaRPr>
          </a:p>
          <a:p>
            <a:pPr>
              <a:lnSpc>
                <a:spcPct val="80000"/>
              </a:lnSpc>
            </a:pPr>
            <a:endParaRPr lang="en-US" sz="2400" b="1" dirty="0" smtClean="0">
              <a:solidFill>
                <a:srgbClr val="000090"/>
              </a:solidFill>
            </a:endParaRPr>
          </a:p>
          <a:p>
            <a:pPr>
              <a:lnSpc>
                <a:spcPct val="80000"/>
              </a:lnSpc>
            </a:pPr>
            <a:endParaRPr lang="en-US" sz="2400" b="1" dirty="0" smtClean="0">
              <a:solidFill>
                <a:srgbClr val="000090"/>
              </a:solidFill>
            </a:endParaRPr>
          </a:p>
          <a:p>
            <a:pPr>
              <a:lnSpc>
                <a:spcPct val="80000"/>
              </a:lnSpc>
            </a:pPr>
            <a:endParaRPr lang="en-US" sz="2400" b="1" dirty="0">
              <a:solidFill>
                <a:srgbClr val="000090"/>
              </a:solidFill>
            </a:endParaRPr>
          </a:p>
          <a:p>
            <a:r>
              <a:rPr lang="en-US" sz="2400" dirty="0" smtClean="0"/>
              <a:t>	</a:t>
            </a:r>
            <a:r>
              <a:rPr lang="en-US" sz="2400" dirty="0"/>
              <a:t> </a:t>
            </a:r>
            <a:r>
              <a:rPr lang="en-US" sz="2400" dirty="0" smtClean="0"/>
              <a:t>                    Rami Kamalieddin (UNLHEP)</a:t>
            </a:r>
          </a:p>
          <a:p>
            <a:endParaRPr lang="en-US" sz="2400" dirty="0"/>
          </a:p>
          <a:p>
            <a:r>
              <a:rPr lang="en-US" sz="2400" dirty="0" smtClean="0"/>
              <a:t>		       Advisor: Professor </a:t>
            </a:r>
            <a:r>
              <a:rPr lang="en-US" sz="2400" dirty="0" err="1" smtClean="0"/>
              <a:t>Ilya</a:t>
            </a:r>
            <a:r>
              <a:rPr lang="en-US" sz="2400" dirty="0" smtClean="0"/>
              <a:t> </a:t>
            </a:r>
            <a:r>
              <a:rPr lang="en-US" sz="2400" dirty="0" err="1" smtClean="0"/>
              <a:t>Kravchenko</a:t>
            </a:r>
            <a:endParaRPr lang="en-US" sz="2400" dirty="0"/>
          </a:p>
        </p:txBody>
      </p:sp>
      <p:pic>
        <p:nvPicPr>
          <p:cNvPr id="4" name="Picture 3"/>
          <p:cNvPicPr>
            <a:picLocks noChangeAspect="1"/>
          </p:cNvPicPr>
          <p:nvPr/>
        </p:nvPicPr>
        <p:blipFill>
          <a:blip r:embed="rId3"/>
          <a:stretch>
            <a:fillRect/>
          </a:stretch>
        </p:blipFill>
        <p:spPr>
          <a:xfrm>
            <a:off x="11870" y="5780782"/>
            <a:ext cx="1494810" cy="1080000"/>
          </a:xfrm>
          <a:prstGeom prst="rect">
            <a:avLst/>
          </a:prstGeom>
        </p:spPr>
      </p:pic>
      <p:pic>
        <p:nvPicPr>
          <p:cNvPr id="5" name="Picture 4"/>
          <p:cNvPicPr>
            <a:picLocks noChangeAspect="1"/>
          </p:cNvPicPr>
          <p:nvPr/>
        </p:nvPicPr>
        <p:blipFill>
          <a:blip r:embed="rId4"/>
          <a:stretch>
            <a:fillRect/>
          </a:stretch>
        </p:blipFill>
        <p:spPr>
          <a:xfrm>
            <a:off x="0" y="-35611"/>
            <a:ext cx="1229601" cy="1080000"/>
          </a:xfrm>
          <a:prstGeom prst="rect">
            <a:avLst/>
          </a:prstGeom>
        </p:spPr>
      </p:pic>
      <p:pic>
        <p:nvPicPr>
          <p:cNvPr id="2" name="Picture 1"/>
          <p:cNvPicPr>
            <a:picLocks noChangeAspect="1"/>
          </p:cNvPicPr>
          <p:nvPr/>
        </p:nvPicPr>
        <p:blipFill>
          <a:blip r:embed="rId5"/>
          <a:stretch>
            <a:fillRect/>
          </a:stretch>
        </p:blipFill>
        <p:spPr>
          <a:xfrm>
            <a:off x="8071294" y="-23739"/>
            <a:ext cx="1080000" cy="1080000"/>
          </a:xfrm>
          <a:prstGeom prst="rect">
            <a:avLst/>
          </a:prstGeom>
        </p:spPr>
      </p:pic>
      <p:pic>
        <p:nvPicPr>
          <p:cNvPr id="7" name="Picture 6"/>
          <p:cNvPicPr>
            <a:picLocks noChangeAspect="1"/>
          </p:cNvPicPr>
          <p:nvPr/>
        </p:nvPicPr>
        <p:blipFill>
          <a:blip r:embed="rId6"/>
          <a:stretch>
            <a:fillRect/>
          </a:stretch>
        </p:blipFill>
        <p:spPr>
          <a:xfrm>
            <a:off x="8075008" y="5757037"/>
            <a:ext cx="1063028" cy="1080000"/>
          </a:xfrm>
          <a:prstGeom prst="rect">
            <a:avLst/>
          </a:prstGeom>
        </p:spPr>
      </p:pic>
    </p:spTree>
    <p:extLst>
      <p:ext uri="{BB962C8B-B14F-4D97-AF65-F5344CB8AC3E}">
        <p14:creationId xmlns:p14="http://schemas.microsoft.com/office/powerpoint/2010/main" val="39789452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63231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045715676"/>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8484"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81113482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pic>
        <p:nvPicPr>
          <p:cNvPr id="11" name="Picture 10"/>
          <p:cNvPicPr>
            <a:picLocks noChangeAspect="1"/>
          </p:cNvPicPr>
          <p:nvPr/>
        </p:nvPicPr>
        <p:blipFill>
          <a:blip r:embed="rId3"/>
          <a:stretch>
            <a:fillRect/>
          </a:stretch>
        </p:blipFill>
        <p:spPr>
          <a:xfrm rot="5400000">
            <a:off x="358586" y="1491581"/>
            <a:ext cx="3636738" cy="3749146"/>
          </a:xfrm>
          <a:prstGeom prst="rect">
            <a:avLst/>
          </a:prstGeom>
        </p:spPr>
      </p:pic>
      <p:sp>
        <p:nvSpPr>
          <p:cNvPr id="15" name="TextBox 14"/>
          <p:cNvSpPr txBox="1"/>
          <p:nvPr/>
        </p:nvSpPr>
        <p:spPr>
          <a:xfrm>
            <a:off x="1455774" y="5518965"/>
            <a:ext cx="7244668" cy="430887"/>
          </a:xfrm>
          <a:prstGeom prst="rect">
            <a:avLst/>
          </a:prstGeom>
          <a:noFill/>
        </p:spPr>
        <p:txBody>
          <a:bodyPr wrap="square" rtlCol="0">
            <a:spAutoFit/>
          </a:bodyPr>
          <a:lstStyle/>
          <a:p>
            <a:r>
              <a:rPr lang="en-US" sz="2200" dirty="0" smtClean="0"/>
              <a:t>		</a:t>
            </a:r>
            <a:r>
              <a:rPr lang="en-US" sz="2200" dirty="0"/>
              <a:t> </a:t>
            </a:r>
            <a:r>
              <a:rPr lang="en-US" sz="2200" dirty="0" smtClean="0"/>
              <a:t> graviton(spin 2)</a:t>
            </a:r>
            <a:endParaRPr lang="en-US" sz="2200" dirty="0"/>
          </a:p>
        </p:txBody>
      </p:sp>
      <p:pic>
        <p:nvPicPr>
          <p:cNvPr id="3" name="Picture 2" descr="Screenshot 2019-07-04 at 16.49.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75" y="1374317"/>
            <a:ext cx="4696484" cy="3854843"/>
          </a:xfrm>
          <a:prstGeom prst="rect">
            <a:avLst/>
          </a:prstGeom>
        </p:spPr>
      </p:pic>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
        <p:nvSpPr>
          <p:cNvPr id="8"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100</a:t>
            </a:fld>
            <a:endParaRPr lang="en-US" dirty="0"/>
          </a:p>
        </p:txBody>
      </p:sp>
    </p:spTree>
    <p:extLst>
      <p:ext uri="{BB962C8B-B14F-4D97-AF65-F5344CB8AC3E}">
        <p14:creationId xmlns:p14="http://schemas.microsoft.com/office/powerpoint/2010/main" val="131351428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pic>
        <p:nvPicPr>
          <p:cNvPr id="14" name="Picture 13"/>
          <p:cNvPicPr>
            <a:picLocks noChangeAspect="1"/>
          </p:cNvPicPr>
          <p:nvPr/>
        </p:nvPicPr>
        <p:blipFill>
          <a:blip r:embed="rId3"/>
          <a:stretch>
            <a:fillRect/>
          </a:stretch>
        </p:blipFill>
        <p:spPr>
          <a:xfrm rot="5400000">
            <a:off x="316045" y="1492667"/>
            <a:ext cx="3636740" cy="3749148"/>
          </a:xfrm>
          <a:prstGeom prst="rect">
            <a:avLst/>
          </a:prstGeom>
        </p:spPr>
      </p:pic>
      <p:sp>
        <p:nvSpPr>
          <p:cNvPr id="15" name="TextBox 14"/>
          <p:cNvSpPr txBox="1"/>
          <p:nvPr/>
        </p:nvSpPr>
        <p:spPr>
          <a:xfrm>
            <a:off x="3465540" y="5412157"/>
            <a:ext cx="7244668" cy="430887"/>
          </a:xfrm>
          <a:prstGeom prst="rect">
            <a:avLst/>
          </a:prstGeom>
          <a:noFill/>
        </p:spPr>
        <p:txBody>
          <a:bodyPr wrap="square" rtlCol="0">
            <a:spAutoFit/>
          </a:bodyPr>
          <a:lstStyle/>
          <a:p>
            <a:r>
              <a:rPr lang="en-US" sz="2200" dirty="0" err="1" smtClean="0"/>
              <a:t>radion</a:t>
            </a:r>
            <a:r>
              <a:rPr lang="en-US" sz="2200" dirty="0" smtClean="0"/>
              <a:t> (spin 0)		</a:t>
            </a:r>
            <a:endParaRPr lang="en-US" sz="2200" dirty="0"/>
          </a:p>
        </p:txBody>
      </p:sp>
      <p:pic>
        <p:nvPicPr>
          <p:cNvPr id="3" name="Picture 2" descr="Screenshot 2019-07-04 at 16.49.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989" y="1414309"/>
            <a:ext cx="4629373" cy="3783622"/>
          </a:xfrm>
          <a:prstGeom prst="rect">
            <a:avLst/>
          </a:prstGeom>
        </p:spPr>
      </p:pic>
      <p:sp>
        <p:nvSpPr>
          <p:cNvPr id="10" name="TextBox 9"/>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
        <p:nvSpPr>
          <p:cNvPr id="8"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101</a:t>
            </a:fld>
            <a:endParaRPr lang="en-US" dirty="0"/>
          </a:p>
        </p:txBody>
      </p:sp>
    </p:spTree>
    <p:extLst>
      <p:ext uri="{BB962C8B-B14F-4D97-AF65-F5344CB8AC3E}">
        <p14:creationId xmlns:p14="http://schemas.microsoft.com/office/powerpoint/2010/main" val="71431749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68638" y="189449"/>
            <a:ext cx="7756305" cy="990600"/>
          </a:xfrm>
        </p:spPr>
        <p:txBody>
          <a:bodyPr>
            <a:noAutofit/>
          </a:bodyPr>
          <a:lstStyle/>
          <a:p>
            <a:r>
              <a:rPr lang="en-US" sz="4400" b="1" dirty="0" smtClean="0">
                <a:solidFill>
                  <a:srgbClr val="000090"/>
                </a:solidFill>
                <a:ea typeface="Arial"/>
                <a:cs typeface="Arial"/>
                <a:sym typeface="Arial"/>
              </a:rPr>
              <a:t>Combination of HH channels</a:t>
            </a:r>
            <a:endParaRPr lang="en-US" sz="4400" b="1" dirty="0">
              <a:solidFill>
                <a:srgbClr val="000090"/>
              </a:solidFill>
            </a:endParaRPr>
          </a:p>
        </p:txBody>
      </p:sp>
      <p:sp>
        <p:nvSpPr>
          <p:cNvPr id="3" name="Rectangle 2"/>
          <p:cNvSpPr/>
          <p:nvPr/>
        </p:nvSpPr>
        <p:spPr>
          <a:xfrm>
            <a:off x="882806" y="1867598"/>
            <a:ext cx="7805707" cy="1077218"/>
          </a:xfrm>
          <a:prstGeom prst="rect">
            <a:avLst/>
          </a:prstGeom>
        </p:spPr>
        <p:txBody>
          <a:bodyPr wrap="square">
            <a:spAutoFit/>
          </a:bodyPr>
          <a:lstStyle/>
          <a:p>
            <a:r>
              <a:rPr lang="en-US" sz="2400" baseline="30000" dirty="0"/>
              <a:t>Combination of HH channels using 2016 data. Expected (dashed) and observed (solid line) 95% CL exclusion limits are shown. The results describe the production cross section of a narrow width spin 0 </a:t>
            </a:r>
            <a:r>
              <a:rPr lang="en-US" sz="2400" baseline="30000" dirty="0" smtClean="0"/>
              <a:t>(left) </a:t>
            </a:r>
            <a:r>
              <a:rPr lang="en-US" sz="2400" baseline="30000" dirty="0"/>
              <a:t>and spin 2 </a:t>
            </a:r>
            <a:r>
              <a:rPr lang="en-US" sz="2400" baseline="30000" dirty="0" smtClean="0"/>
              <a:t>(right) </a:t>
            </a:r>
            <a:r>
              <a:rPr lang="en-US" sz="2400" baseline="30000" dirty="0"/>
              <a:t>resonance decaying into a pair of SM Higgs bosons.</a:t>
            </a:r>
            <a:endParaRPr lang="en-US" sz="2400" dirty="0"/>
          </a:p>
        </p:txBody>
      </p:sp>
      <p:pic>
        <p:nvPicPr>
          <p:cNvPr id="4" name="Picture 3"/>
          <p:cNvPicPr>
            <a:picLocks noChangeAspect="1"/>
          </p:cNvPicPr>
          <p:nvPr/>
        </p:nvPicPr>
        <p:blipFill>
          <a:blip r:embed="rId3"/>
          <a:stretch>
            <a:fillRect/>
          </a:stretch>
        </p:blipFill>
        <p:spPr>
          <a:xfrm>
            <a:off x="662100" y="3373460"/>
            <a:ext cx="3960000" cy="2718756"/>
          </a:xfrm>
          <a:prstGeom prst="rect">
            <a:avLst/>
          </a:prstGeom>
        </p:spPr>
      </p:pic>
      <p:pic>
        <p:nvPicPr>
          <p:cNvPr id="6" name="Picture 5"/>
          <p:cNvPicPr>
            <a:picLocks noChangeAspect="1"/>
          </p:cNvPicPr>
          <p:nvPr/>
        </p:nvPicPr>
        <p:blipFill>
          <a:blip r:embed="rId4"/>
          <a:stretch>
            <a:fillRect/>
          </a:stretch>
        </p:blipFill>
        <p:spPr>
          <a:xfrm>
            <a:off x="4721481" y="3374511"/>
            <a:ext cx="3960000" cy="2705835"/>
          </a:xfrm>
          <a:prstGeom prst="rect">
            <a:avLst/>
          </a:prstGeom>
        </p:spPr>
      </p:pic>
      <p:sp>
        <p:nvSpPr>
          <p:cNvPr id="8"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102</a:t>
            </a:fld>
            <a:endParaRPr lang="en-US" dirty="0"/>
          </a:p>
        </p:txBody>
      </p:sp>
    </p:spTree>
    <p:extLst>
      <p:ext uri="{BB962C8B-B14F-4D97-AF65-F5344CB8AC3E}">
        <p14:creationId xmlns:p14="http://schemas.microsoft.com/office/powerpoint/2010/main" val="306002454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42788" y="100260"/>
            <a:ext cx="8805310" cy="990600"/>
          </a:xfrm>
        </p:spPr>
        <p:txBody>
          <a:bodyPr>
            <a:normAutofit/>
          </a:bodyPr>
          <a:lstStyle/>
          <a:p>
            <a:r>
              <a:rPr lang="en-US" b="1" dirty="0" smtClean="0">
                <a:solidFill>
                  <a:srgbClr val="000090"/>
                </a:solidFill>
              </a:rPr>
              <a:t>        Particles </a:t>
            </a:r>
            <a:r>
              <a:rPr lang="en-US" b="1" dirty="0">
                <a:solidFill>
                  <a:srgbClr val="000090"/>
                </a:solidFill>
              </a:rPr>
              <a:t>traversing CMS</a:t>
            </a:r>
            <a:endParaRPr lang="en-US" b="1" dirty="0">
              <a:solidFill>
                <a:srgbClr val="000090"/>
              </a:solidFill>
            </a:endParaRPr>
          </a:p>
        </p:txBody>
      </p:sp>
      <p:sp>
        <p:nvSpPr>
          <p:cNvPr id="2" name="TextBox 1"/>
          <p:cNvSpPr txBox="1"/>
          <p:nvPr/>
        </p:nvSpPr>
        <p:spPr>
          <a:xfrm>
            <a:off x="476813" y="1447682"/>
            <a:ext cx="8435327" cy="4770537"/>
          </a:xfrm>
          <a:prstGeom prst="rect">
            <a:avLst/>
          </a:prstGeom>
          <a:noFill/>
        </p:spPr>
        <p:txBody>
          <a:bodyPr wrap="square" rtlCol="0">
            <a:spAutoFit/>
          </a:bodyPr>
          <a:lstStyle/>
          <a:p>
            <a:r>
              <a:rPr lang="en-US" sz="1600" dirty="0" err="1"/>
              <a:t>Muon</a:t>
            </a:r>
            <a:r>
              <a:rPr lang="en-US" sz="1600" dirty="0"/>
              <a:t>: passing through CMS, bending in the field (both ways, depending on when it is inside or outside of the solenoid) leaving hits in the Tracker layers and the </a:t>
            </a:r>
            <a:r>
              <a:rPr lang="en-US" sz="1600" dirty="0" err="1"/>
              <a:t>muon</a:t>
            </a:r>
            <a:r>
              <a:rPr lang="en-US" sz="1600" dirty="0"/>
              <a:t> chambers before escaping </a:t>
            </a:r>
            <a:r>
              <a:rPr lang="en-US" sz="1600" dirty="0" smtClean="0"/>
              <a:t>completely</a:t>
            </a:r>
          </a:p>
          <a:p>
            <a:endParaRPr lang="en-US" sz="1600" dirty="0" smtClean="0"/>
          </a:p>
          <a:p>
            <a:r>
              <a:rPr lang="en-US" sz="1600" dirty="0" smtClean="0"/>
              <a:t>Electron</a:t>
            </a:r>
            <a:r>
              <a:rPr lang="en-US" sz="1600" dirty="0"/>
              <a:t>: Bending in the magnetic field, leaving hits in the tracker layers and being “stopped” by the electromagnetic calorimeter</a:t>
            </a:r>
          </a:p>
          <a:p>
            <a:endParaRPr lang="en-US" sz="1600" dirty="0" smtClean="0"/>
          </a:p>
          <a:p>
            <a:r>
              <a:rPr lang="en-US" sz="1600" dirty="0"/>
              <a:t>Charged hadron: Bends in the magnetic field and leaves signals in the tracker layers; passes through the electromagnetic calorimeter leaving essentially no signal, and is “stopped” by the hadron calorimeter</a:t>
            </a:r>
          </a:p>
          <a:p>
            <a:endParaRPr lang="en-US" sz="1600" dirty="0" smtClean="0"/>
          </a:p>
          <a:p>
            <a:r>
              <a:rPr lang="en-US" sz="1600" dirty="0"/>
              <a:t>Neutral hadron: Does not bend in the magnetic field and does not leave any signal in the tracker layers; passes through the electromagnetic calorimeter leaving essentially no signal, and is “stopped” by the hadron calorimeter</a:t>
            </a:r>
          </a:p>
          <a:p>
            <a:endParaRPr lang="en-US" sz="1600" dirty="0"/>
          </a:p>
          <a:p>
            <a:r>
              <a:rPr lang="en-US" sz="1600" dirty="0"/>
              <a:t>Photon: passes through the tracker without bending in the magnetic field or leaving hits, is “stopped” by the electromagnetic calorimeter</a:t>
            </a:r>
          </a:p>
          <a:p>
            <a:endParaRPr lang="en-US" sz="1600" dirty="0"/>
          </a:p>
          <a:p>
            <a:endParaRPr lang="en-US" sz="1600" dirty="0"/>
          </a:p>
        </p:txBody>
      </p:sp>
      <p:sp>
        <p:nvSpPr>
          <p:cNvPr id="6"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103</a:t>
            </a:fld>
            <a:endParaRPr lang="en-US" dirty="0"/>
          </a:p>
        </p:txBody>
      </p:sp>
    </p:spTree>
    <p:extLst>
      <p:ext uri="{BB962C8B-B14F-4D97-AF65-F5344CB8AC3E}">
        <p14:creationId xmlns:p14="http://schemas.microsoft.com/office/powerpoint/2010/main" val="36853452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7" name="Picture 6" descr="MuonHit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856" y="1569891"/>
            <a:ext cx="4257340" cy="1788082"/>
          </a:xfrm>
          <a:prstGeom prst="rect">
            <a:avLst/>
          </a:prstGeom>
        </p:spPr>
      </p:pic>
      <p:pic>
        <p:nvPicPr>
          <p:cNvPr id="6" name="Picture 5" descr="Mu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21" y="2092062"/>
            <a:ext cx="8460009" cy="873760"/>
          </a:xfrm>
          <a:prstGeom prst="rect">
            <a:avLst/>
          </a:prstGeom>
        </p:spPr>
      </p:pic>
      <p:pic>
        <p:nvPicPr>
          <p:cNvPr id="11" name="Picture 10" descr="MuonHitsInTrack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281" y="2050921"/>
            <a:ext cx="1665012" cy="532804"/>
          </a:xfrm>
          <a:prstGeom prst="rect">
            <a:avLst/>
          </a:prstGeom>
        </p:spPr>
      </p:pic>
      <p:pic>
        <p:nvPicPr>
          <p:cNvPr id="5" name="Picture 4" descr="MuonKey.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591" y="5838925"/>
            <a:ext cx="1395167" cy="240666"/>
          </a:xfrm>
          <a:prstGeom prst="rect">
            <a:avLst/>
          </a:prstGeom>
        </p:spPr>
      </p:pic>
      <p:sp>
        <p:nvSpPr>
          <p:cNvPr id="8" name="Rectangle 7">
            <a:hlinkClick r:id="rId8"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146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0"/>
                                        <p:tgtEl>
                                          <p:spTgt spid="6"/>
                                        </p:tgtEl>
                                      </p:cBhvr>
                                    </p:animEffect>
                                  </p:childTnLst>
                                </p:cTn>
                              </p:par>
                              <p:par>
                                <p:cTn id="10" presetID="22" presetClass="entr" presetSubtype="8" fill="hold" nodeType="withEffect">
                                  <p:stCondLst>
                                    <p:cond delay="200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par>
                                <p:cTn id="13" presetID="22" presetClass="entr" presetSubtype="8" fill="hold" nodeType="withEffect">
                                  <p:stCondLst>
                                    <p:cond delay="42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par>
                                <p:cTn id="16" presetID="22" presetClass="exit" presetSubtype="8" fill="hold" nodeType="withEffect">
                                  <p:stCondLst>
                                    <p:cond delay="10000"/>
                                  </p:stCondLst>
                                  <p:childTnLst>
                                    <p:animEffect transition="out" filter="wipe(left)">
                                      <p:cBhvr>
                                        <p:cTn id="17" dur="3000"/>
                                        <p:tgtEl>
                                          <p:spTgt spid="6"/>
                                        </p:tgtEl>
                                      </p:cBhvr>
                                    </p:animEffect>
                                    <p:set>
                                      <p:cBhvr>
                                        <p:cTn id="1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Electron.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02" y="2370662"/>
            <a:ext cx="1323884" cy="526906"/>
          </a:xfrm>
          <a:prstGeom prst="rect">
            <a:avLst/>
          </a:prstGeom>
        </p:spPr>
      </p:pic>
      <p:pic>
        <p:nvPicPr>
          <p:cNvPr id="4" name="Picture 3" descr="Elect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99" y="2358255"/>
            <a:ext cx="1522655" cy="636470"/>
          </a:xfrm>
          <a:prstGeom prst="rect">
            <a:avLst/>
          </a:prstGeom>
        </p:spPr>
      </p:pic>
      <p:pic>
        <p:nvPicPr>
          <p:cNvPr id="5" name="Picture 4" descr="Elect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872" y="5824326"/>
            <a:ext cx="1415328" cy="229283"/>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92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0"/>
                                        <p:tgtEl>
                                          <p:spTgt spid="3"/>
                                        </p:tgtEl>
                                      </p:cBhvr>
                                    </p:animEffect>
                                  </p:childTnLst>
                                </p:cTn>
                              </p:par>
                              <p:par>
                                <p:cTn id="10" presetID="22" presetClass="entr" presetSubtype="8" fill="hold" nodeType="withEffect">
                                  <p:stCondLst>
                                    <p:cond delay="2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ChargedHadronTrack.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284" y="2399547"/>
            <a:ext cx="1859264" cy="862753"/>
          </a:xfrm>
          <a:prstGeom prst="rect">
            <a:avLst/>
          </a:prstGeom>
        </p:spPr>
      </p:pic>
      <p:pic>
        <p:nvPicPr>
          <p:cNvPr id="4" name="Picture 3" descr="ChargedHad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64" y="2362315"/>
            <a:ext cx="2706735" cy="1522108"/>
          </a:xfrm>
          <a:prstGeom prst="rect">
            <a:avLst/>
          </a:prstGeom>
        </p:spPr>
      </p:pic>
      <p:pic>
        <p:nvPicPr>
          <p:cNvPr id="6" name="Picture 5" descr="ChargedHad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8938" y="5757195"/>
            <a:ext cx="3259604" cy="404191"/>
          </a:xfrm>
          <a:prstGeom prst="rect">
            <a:avLst/>
          </a:prstGeom>
        </p:spPr>
      </p:pic>
      <p:sp>
        <p:nvSpPr>
          <p:cNvPr id="7" name="Rectangle 6">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03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22" presetClass="entr" presetSubtype="8" fill="hold" nodeType="withEffect">
                                  <p:stCondLst>
                                    <p:cond delay="3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NeutralHadr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5" y="6246874"/>
            <a:ext cx="3391801" cy="286730"/>
          </a:xfrm>
          <a:prstGeom prst="rect">
            <a:avLst/>
          </a:prstGeom>
        </p:spPr>
      </p:pic>
      <p:pic>
        <p:nvPicPr>
          <p:cNvPr id="4" name="Picture 3" descr="NeutralHadr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74" y="1903776"/>
            <a:ext cx="1995326" cy="597926"/>
          </a:xfrm>
          <a:prstGeom prst="rect">
            <a:avLst/>
          </a:prstGeom>
        </p:spPr>
      </p:pic>
      <p:pic>
        <p:nvPicPr>
          <p:cNvPr id="5" name="Picture 4" descr="NeutralHadr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4020" y="1378017"/>
            <a:ext cx="1211828" cy="88753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776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5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Phot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446" y="6263143"/>
            <a:ext cx="1351163" cy="233076"/>
          </a:xfrm>
          <a:prstGeom prst="rect">
            <a:avLst/>
          </a:prstGeom>
        </p:spPr>
      </p:pic>
      <p:pic>
        <p:nvPicPr>
          <p:cNvPr id="4" name="Picture 3" descr="Phot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82" y="1813085"/>
            <a:ext cx="1184961" cy="736988"/>
          </a:xfrm>
          <a:prstGeom prst="rect">
            <a:avLst/>
          </a:prstGeom>
        </p:spPr>
      </p:pic>
      <p:pic>
        <p:nvPicPr>
          <p:cNvPr id="5" name="Picture 4" descr="Phot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9300" y="1622489"/>
            <a:ext cx="349429" cy="31930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519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6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109</a:t>
            </a:fld>
            <a:endParaRPr lang="en-US" dirty="0"/>
          </a:p>
        </p:txBody>
      </p:sp>
      <p:pic>
        <p:nvPicPr>
          <p:cNvPr id="4" name="Picture 3" descr="Screenshot 2019-07-14 at 16.39.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0" y="558765"/>
            <a:ext cx="8949636" cy="6052478"/>
          </a:xfrm>
          <a:prstGeom prst="rect">
            <a:avLst/>
          </a:prstGeom>
        </p:spPr>
      </p:pic>
    </p:spTree>
    <p:extLst>
      <p:ext uri="{BB962C8B-B14F-4D97-AF65-F5344CB8AC3E}">
        <p14:creationId xmlns:p14="http://schemas.microsoft.com/office/powerpoint/2010/main" val="40647344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247864"/>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9508"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12</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20532"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HH Theory in the SM</a:t>
            </a:r>
            <a:endParaRPr lang="en-US" sz="3900" dirty="0"/>
          </a:p>
        </p:txBody>
      </p:sp>
      <p:sp>
        <p:nvSpPr>
          <p:cNvPr id="6" name="Rectangle 5"/>
          <p:cNvSpPr/>
          <p:nvPr/>
        </p:nvSpPr>
        <p:spPr>
          <a:xfrm>
            <a:off x="342120" y="1264322"/>
            <a:ext cx="8960557" cy="8402300"/>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r>
              <a:rPr lang="en-US" sz="2000" dirty="0" smtClean="0">
                <a:latin typeface="Wingdings"/>
                <a:ea typeface="Wingdings"/>
                <a:cs typeface="Wingdings"/>
                <a:sym typeface="Wingdings"/>
              </a:rPr>
              <a:t></a:t>
            </a:r>
            <a:r>
              <a:rPr lang="en-US" sz="2000" dirty="0">
                <a:cs typeface="Arial"/>
              </a:rPr>
              <a:t> </a:t>
            </a:r>
            <a:r>
              <a:rPr lang="en-US" sz="2000" dirty="0" smtClean="0">
                <a:cs typeface="Arial"/>
              </a:rPr>
              <a:t>In SM, </a:t>
            </a:r>
            <a:r>
              <a:rPr lang="en-US" sz="2000" dirty="0">
                <a:cs typeface="Arial"/>
              </a:rPr>
              <a:t>HH </a:t>
            </a:r>
            <a:r>
              <a:rPr lang="en-US" sz="2000" dirty="0" smtClean="0">
                <a:cs typeface="Arial"/>
              </a:rPr>
              <a:t>production is non</a:t>
            </a:r>
            <a:r>
              <a:rPr lang="en-US" sz="2000" dirty="0">
                <a:cs typeface="Arial"/>
              </a:rPr>
              <a:t>-resonant </a:t>
            </a:r>
            <a:r>
              <a:rPr lang="en-US" sz="2000" dirty="0" smtClean="0">
                <a:cs typeface="Arial"/>
              </a:rPr>
              <a:t>:</a:t>
            </a:r>
          </a:p>
          <a:p>
            <a:r>
              <a:rPr lang="en-US" sz="2000" dirty="0">
                <a:cs typeface="Arial"/>
              </a:rPr>
              <a:t> </a:t>
            </a:r>
            <a:r>
              <a:rPr lang="en-US" sz="2000" dirty="0" smtClean="0">
                <a:cs typeface="Arial"/>
              </a:rPr>
              <a:t>  - Two diagrams interfering </a:t>
            </a:r>
            <a:br>
              <a:rPr lang="en-US" sz="2000" dirty="0" smtClean="0">
                <a:cs typeface="Arial"/>
              </a:rPr>
            </a:br>
            <a:r>
              <a:rPr lang="en-US" sz="2000" dirty="0" smtClean="0">
                <a:cs typeface="Arial"/>
              </a:rPr>
              <a:t>     destructively</a:t>
            </a:r>
          </a:p>
          <a:p>
            <a:r>
              <a:rPr lang="en-US" sz="2000" dirty="0" smtClean="0">
                <a:cs typeface="Arial"/>
              </a:rPr>
              <a:t>   - Low cross section:</a:t>
            </a:r>
            <a:br>
              <a:rPr lang="en-US" sz="2000" dirty="0" smtClean="0">
                <a:cs typeface="Arial"/>
              </a:rPr>
            </a:br>
            <a:r>
              <a:rPr lang="en-US" sz="2000" dirty="0" smtClean="0">
                <a:cs typeface="Arial"/>
              </a:rPr>
              <a:t>     </a:t>
            </a:r>
            <a:r>
              <a:rPr lang="en-US" sz="2000" dirty="0" err="1" smtClean="0">
                <a:cs typeface="Arial"/>
              </a:rPr>
              <a:t>σ</a:t>
            </a:r>
            <a:r>
              <a:rPr lang="en-US" sz="2000" baseline="30000" dirty="0" err="1" smtClean="0">
                <a:cs typeface="Arial"/>
              </a:rPr>
              <a:t>HH</a:t>
            </a:r>
            <a:r>
              <a:rPr lang="en-US" sz="2000" baseline="-25000" dirty="0" err="1" smtClean="0">
                <a:cs typeface="Arial"/>
              </a:rPr>
              <a:t>SM</a:t>
            </a:r>
            <a:r>
              <a:rPr lang="en-US" sz="2000" dirty="0">
                <a:cs typeface="Arial"/>
              </a:rPr>
              <a:t>≈ </a:t>
            </a:r>
            <a:r>
              <a:rPr lang="en-US" sz="2000" dirty="0" smtClean="0">
                <a:cs typeface="Arial"/>
              </a:rPr>
              <a:t>33.45 </a:t>
            </a:r>
            <a:r>
              <a:rPr lang="en-US" sz="2000" dirty="0" err="1" smtClean="0">
                <a:cs typeface="Arial"/>
              </a:rPr>
              <a:t>fb</a:t>
            </a:r>
            <a:r>
              <a:rPr lang="en-US" sz="2000" dirty="0" smtClean="0">
                <a:cs typeface="Arial"/>
              </a:rPr>
              <a:t> at </a:t>
            </a:r>
            <a:r>
              <a:rPr lang="en-US" sz="2000" dirty="0">
                <a:cs typeface="Arial"/>
              </a:rPr>
              <a:t>13 </a:t>
            </a:r>
            <a:r>
              <a:rPr lang="en-US" sz="2000" dirty="0" err="1" smtClean="0">
                <a:cs typeface="Arial"/>
              </a:rPr>
              <a:t>TeV</a:t>
            </a:r>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We are </a:t>
            </a:r>
            <a:r>
              <a:rPr lang="en-US" sz="2000" b="1" dirty="0" smtClean="0">
                <a:cs typeface="Arial"/>
              </a:rPr>
              <a:t>not sensitive to the SM</a:t>
            </a:r>
            <a:r>
              <a:rPr lang="en-US" sz="2000" dirty="0" smtClean="0">
                <a:cs typeface="Arial"/>
              </a:rPr>
              <a:t> HH </a:t>
            </a:r>
            <a:br>
              <a:rPr lang="en-US" sz="2000" dirty="0" smtClean="0">
                <a:cs typeface="Arial"/>
              </a:rPr>
            </a:br>
            <a:r>
              <a:rPr lang="en-US" sz="2000" dirty="0" smtClean="0">
                <a:cs typeface="Arial"/>
              </a:rPr>
              <a:t>   with the current LHC data </a:t>
            </a:r>
            <a:r>
              <a:rPr lang="en-US" sz="2000" dirty="0" smtClean="0">
                <a:cs typeface="Arial"/>
                <a:sym typeface="Wingdings"/>
              </a:rPr>
              <a:t> </a:t>
            </a:r>
            <a:endParaRPr lang="en-US" sz="2000" dirty="0" smtClean="0">
              <a:cs typeface="Arial"/>
            </a:endParaRPr>
          </a:p>
          <a:p>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13</a:t>
            </a:fld>
            <a:endParaRPr lang="en-US" dirty="0"/>
          </a:p>
        </p:txBody>
      </p:sp>
      <p:pic>
        <p:nvPicPr>
          <p:cNvPr id="5" name="Picture 4" descr="hh_triang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377" y="1455190"/>
            <a:ext cx="3445747" cy="2163613"/>
          </a:xfrm>
          <a:prstGeom prst="rect">
            <a:avLst/>
          </a:prstGeom>
        </p:spPr>
      </p:pic>
      <p:pic>
        <p:nvPicPr>
          <p:cNvPr id="7" name="Picture 6" descr="hh_box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042" y="3613064"/>
            <a:ext cx="3164988" cy="1894685"/>
          </a:xfrm>
          <a:prstGeom prst="rect">
            <a:avLst/>
          </a:prstGeom>
        </p:spPr>
      </p:pic>
    </p:spTree>
    <p:extLst>
      <p:ext uri="{BB962C8B-B14F-4D97-AF65-F5344CB8AC3E}">
        <p14:creationId xmlns:p14="http://schemas.microsoft.com/office/powerpoint/2010/main" val="13097257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118973" y="1626211"/>
            <a:ext cx="4710071" cy="3520817"/>
          </a:xfrm>
          <a:prstGeom prst="rect">
            <a:avLst/>
          </a:prstGeom>
        </p:spPr>
      </p:pic>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boson decays</a:t>
            </a:r>
            <a:endParaRPr lang="en-US" sz="3900" dirty="0"/>
          </a:p>
        </p:txBody>
      </p:sp>
      <p:sp>
        <p:nvSpPr>
          <p:cNvPr id="6" name="Rectangle 5"/>
          <p:cNvSpPr/>
          <p:nvPr/>
        </p:nvSpPr>
        <p:spPr>
          <a:xfrm>
            <a:off x="817531" y="5673949"/>
            <a:ext cx="9188509" cy="1015663"/>
          </a:xfrm>
          <a:prstGeom prst="rect">
            <a:avLst/>
          </a:prstGeom>
        </p:spPr>
        <p:txBody>
          <a:bodyPr wrap="square">
            <a:spAutoFit/>
          </a:bodyPr>
          <a:lstStyle/>
          <a:p>
            <a:r>
              <a:rPr lang="en-US" sz="2000" dirty="0" smtClean="0">
                <a:latin typeface="Wingdings"/>
                <a:ea typeface="Wingdings"/>
                <a:cs typeface="Wingdings"/>
                <a:sym typeface="Wingdings"/>
              </a:rPr>
              <a:t></a:t>
            </a:r>
            <a:r>
              <a:rPr lang="en-US" sz="2000" dirty="0">
                <a:cs typeface="Arial"/>
              </a:rPr>
              <a:t> </a:t>
            </a:r>
            <a:r>
              <a:rPr lang="en-US" sz="2000" dirty="0" smtClean="0">
                <a:cs typeface="Arial"/>
              </a:rPr>
              <a:t>bb decay </a:t>
            </a:r>
            <a:r>
              <a:rPr lang="en-US" sz="2000" dirty="0" smtClean="0">
                <a:cs typeface="Arial"/>
              </a:rPr>
              <a:t>for the highest branching fraction</a:t>
            </a:r>
            <a:endParaRPr lang="en-US" sz="2000" dirty="0" smtClean="0">
              <a:cs typeface="Arial"/>
            </a:endParaRPr>
          </a:p>
          <a:p>
            <a:endParaRPr lang="en-US" sz="2000" dirty="0">
              <a:ea typeface="Wingdings"/>
              <a:cs typeface="Arial"/>
              <a:sym typeface="Wingdings"/>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ZZ* </a:t>
            </a:r>
            <a:r>
              <a:rPr lang="en-US" sz="2000" dirty="0">
                <a:cs typeface="Arial"/>
              </a:rPr>
              <a:t>decay </a:t>
            </a:r>
            <a:r>
              <a:rPr lang="en-US" sz="2000" dirty="0" smtClean="0">
                <a:cs typeface="Arial"/>
              </a:rPr>
              <a:t>with Z to </a:t>
            </a:r>
            <a:r>
              <a:rPr lang="en-US" sz="2000" dirty="0" err="1" smtClean="0">
                <a:cs typeface="Arial"/>
              </a:rPr>
              <a:t>ee</a:t>
            </a:r>
            <a:r>
              <a:rPr lang="en-US" sz="2000" dirty="0" smtClean="0">
                <a:cs typeface="Arial"/>
              </a:rPr>
              <a:t>/</a:t>
            </a:r>
            <a:r>
              <a:rPr lang="en-US" sz="2000" dirty="0" err="1" smtClean="0">
                <a:cs typeface="Arial"/>
              </a:rPr>
              <a:t>μμ</a:t>
            </a:r>
            <a:r>
              <a:rPr lang="en-US" sz="2000" dirty="0" smtClean="0">
                <a:cs typeface="Arial"/>
              </a:rPr>
              <a:t> </a:t>
            </a:r>
            <a:r>
              <a:rPr lang="en-US" sz="2000" dirty="0" smtClean="0">
                <a:cs typeface="Arial"/>
              </a:rPr>
              <a:t>gives </a:t>
            </a:r>
            <a:r>
              <a:rPr lang="en-US" sz="2000" dirty="0" smtClean="0">
                <a:cs typeface="Arial"/>
              </a:rPr>
              <a:t>handles to </a:t>
            </a:r>
            <a:r>
              <a:rPr lang="en-US" sz="2000" dirty="0" smtClean="0">
                <a:cs typeface="Arial"/>
              </a:rPr>
              <a:t>improve </a:t>
            </a:r>
            <a:r>
              <a:rPr lang="en-US" sz="2000" dirty="0" smtClean="0">
                <a:cs typeface="Arial"/>
              </a:rPr>
              <a:t>the </a:t>
            </a:r>
            <a:r>
              <a:rPr lang="en-US" sz="2000" dirty="0" smtClean="0">
                <a:cs typeface="Arial"/>
              </a:rPr>
              <a:t>sensitivity</a:t>
            </a:r>
            <a:endParaRPr lang="en-US" sz="2000" dirty="0" smtClean="0">
              <a:cs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14</a:t>
            </a:fld>
            <a:endParaRPr lang="en-US" dirty="0"/>
          </a:p>
        </p:txBody>
      </p:sp>
      <p:pic>
        <p:nvPicPr>
          <p:cNvPr id="3" name="Picture 2"/>
          <p:cNvPicPr>
            <a:picLocks noChangeAspect="1"/>
          </p:cNvPicPr>
          <p:nvPr/>
        </p:nvPicPr>
        <p:blipFill>
          <a:blip r:embed="rId4"/>
          <a:stretch>
            <a:fillRect/>
          </a:stretch>
        </p:blipFill>
        <p:spPr>
          <a:xfrm>
            <a:off x="619939" y="2164884"/>
            <a:ext cx="4049245" cy="2958404"/>
          </a:xfrm>
          <a:prstGeom prst="rect">
            <a:avLst/>
          </a:prstGeom>
        </p:spPr>
      </p:pic>
    </p:spTree>
    <p:extLst>
      <p:ext uri="{BB962C8B-B14F-4D97-AF65-F5344CB8AC3E}">
        <p14:creationId xmlns:p14="http://schemas.microsoft.com/office/powerpoint/2010/main" val="14897332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smtClean="0">
                <a:solidFill>
                  <a:srgbClr val="000090"/>
                </a:solidFill>
              </a:rPr>
              <a:t>Motivation for the resonant      </a:t>
            </a:r>
            <a:br>
              <a:rPr lang="en-US" b="1" dirty="0" smtClean="0">
                <a:solidFill>
                  <a:srgbClr val="000090"/>
                </a:solidFill>
              </a:rPr>
            </a:br>
            <a:r>
              <a:rPr lang="en-US" b="1" dirty="0">
                <a:solidFill>
                  <a:srgbClr val="000090"/>
                </a:solidFill>
              </a:rPr>
              <a:t> </a:t>
            </a:r>
            <a:r>
              <a:rPr lang="en-US" b="1" dirty="0" smtClean="0">
                <a:solidFill>
                  <a:srgbClr val="000090"/>
                </a:solidFill>
              </a:rPr>
              <a:t>     double Higgs search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15</a:t>
            </a:fld>
            <a:endParaRPr lang="en-US" dirty="0"/>
          </a:p>
        </p:txBody>
      </p:sp>
    </p:spTree>
    <p:extLst>
      <p:ext uri="{BB962C8B-B14F-4D97-AF65-F5344CB8AC3E}">
        <p14:creationId xmlns:p14="http://schemas.microsoft.com/office/powerpoint/2010/main" val="35661593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440120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a:t>
            </a:r>
            <a:r>
              <a:rPr lang="en-US" sz="2000" dirty="0" smtClean="0"/>
              <a:t>many BSM </a:t>
            </a:r>
            <a:r>
              <a:rPr lang="en-US" sz="2000" dirty="0" smtClean="0"/>
              <a:t>theories </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16</a:t>
            </a:fld>
            <a:endParaRPr lang="en-US" dirty="0"/>
          </a:p>
        </p:txBody>
      </p:sp>
      <p:sp>
        <p:nvSpPr>
          <p:cNvPr id="5" name="TextBox 4"/>
          <p:cNvSpPr txBox="1"/>
          <p:nvPr/>
        </p:nvSpPr>
        <p:spPr>
          <a:xfrm>
            <a:off x="5602431" y="4282466"/>
            <a:ext cx="3519096" cy="646331"/>
          </a:xfrm>
          <a:prstGeom prst="rect">
            <a:avLst/>
          </a:prstGeom>
          <a:noFill/>
        </p:spPr>
        <p:txBody>
          <a:bodyPr wrap="square" rtlCol="0">
            <a:spAutoFit/>
          </a:bodyPr>
          <a:lstStyle/>
          <a:p>
            <a:r>
              <a:rPr lang="en-US" dirty="0" smtClean="0"/>
              <a:t>*</a:t>
            </a:r>
            <a:r>
              <a:rPr lang="en-US" dirty="0"/>
              <a:t>J</a:t>
            </a:r>
            <a:r>
              <a:rPr lang="en-US" dirty="0" smtClean="0"/>
              <a:t>ust an example of a resonance    </a:t>
            </a:r>
          </a:p>
          <a:p>
            <a:r>
              <a:rPr lang="en-US" dirty="0"/>
              <a:t> </a:t>
            </a:r>
            <a:r>
              <a:rPr lang="en-US" dirty="0" smtClean="0"/>
              <a:t>(peaky distribution) </a:t>
            </a:r>
            <a:endParaRPr lang="en-US" dirty="0"/>
          </a:p>
        </p:txBody>
      </p:sp>
      <p:pic>
        <p:nvPicPr>
          <p:cNvPr id="8" name="Picture 7" descr="Screenshot 2019-07-14 at 17.34.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521" y="1299216"/>
            <a:ext cx="3202879" cy="3069013"/>
          </a:xfrm>
          <a:prstGeom prst="rect">
            <a:avLst/>
          </a:prstGeom>
        </p:spPr>
      </p:pic>
    </p:spTree>
    <p:extLst>
      <p:ext uri="{BB962C8B-B14F-4D97-AF65-F5344CB8AC3E}">
        <p14:creationId xmlns:p14="http://schemas.microsoft.com/office/powerpoint/2010/main" val="5837559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32453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17</a:t>
            </a:fld>
            <a:endParaRPr lang="en-US" dirty="0"/>
          </a:p>
        </p:txBody>
      </p:sp>
      <p:pic>
        <p:nvPicPr>
          <p:cNvPr id="4" name="Picture 3"/>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2160611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940088"/>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a:t> </a:t>
            </a:r>
            <a:r>
              <a:rPr lang="en-US" sz="2000" dirty="0" smtClean="0"/>
              <a:t>    - </a:t>
            </a:r>
            <a:r>
              <a:rPr lang="en-US" sz="2000" dirty="0"/>
              <a:t>Model-independent strategy for experimentalists: </a:t>
            </a:r>
            <a:r>
              <a:rPr lang="en-US" sz="2000" b="1" dirty="0"/>
              <a:t>look</a:t>
            </a:r>
            <a:r>
              <a:rPr lang="en-US" sz="2000" dirty="0"/>
              <a:t> </a:t>
            </a:r>
            <a:r>
              <a:rPr lang="en-US" sz="2000" b="1" dirty="0" smtClean="0"/>
              <a:t>for</a:t>
            </a:r>
            <a:r>
              <a:rPr lang="en-US" sz="2000" dirty="0" smtClean="0"/>
              <a:t> ‘model </a:t>
            </a:r>
          </a:p>
          <a:p>
            <a:r>
              <a:rPr lang="en-US" sz="2000" dirty="0"/>
              <a:t> </a:t>
            </a:r>
            <a:r>
              <a:rPr lang="en-US" sz="2000" dirty="0" smtClean="0"/>
              <a:t>      independent’ narrow width </a:t>
            </a:r>
            <a:r>
              <a:rPr lang="en-US" sz="2000" b="1" dirty="0" smtClean="0"/>
              <a:t>resonances</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18</a:t>
            </a:fld>
            <a:endParaRPr lang="en-US" dirty="0"/>
          </a:p>
        </p:txBody>
      </p:sp>
      <p:pic>
        <p:nvPicPr>
          <p:cNvPr id="7" name="Picture 6"/>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8449310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7002248" cy="990600"/>
          </a:xfrm>
        </p:spPr>
        <p:txBody>
          <a:bodyPr>
            <a:noAutofit/>
          </a:bodyPr>
          <a:lstStyle/>
          <a:p>
            <a:r>
              <a:rPr lang="en-US" b="1" dirty="0">
                <a:solidFill>
                  <a:srgbClr val="000090"/>
                </a:solidFill>
              </a:rPr>
              <a:t> </a:t>
            </a:r>
            <a:r>
              <a:rPr lang="en-US" b="1" dirty="0" smtClean="0">
                <a:solidFill>
                  <a:srgbClr val="000090"/>
                </a:solidFill>
              </a:rPr>
              <a:t>  </a:t>
            </a:r>
            <a:r>
              <a:rPr lang="en-US" b="1" dirty="0" smtClean="0">
                <a:solidFill>
                  <a:srgbClr val="000090"/>
                </a:solidFill>
              </a:rPr>
              <a:t>LHC and CMS </a:t>
            </a:r>
            <a:r>
              <a:rPr lang="en-US" b="1" dirty="0" smtClean="0">
                <a:solidFill>
                  <a:srgbClr val="000090"/>
                </a:solidFill>
              </a:rPr>
              <a:t>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19</a:t>
            </a:fld>
            <a:endParaRPr lang="en-US" dirty="0"/>
          </a:p>
        </p:txBody>
      </p:sp>
    </p:spTree>
    <p:extLst>
      <p:ext uri="{BB962C8B-B14F-4D97-AF65-F5344CB8AC3E}">
        <p14:creationId xmlns:p14="http://schemas.microsoft.com/office/powerpoint/2010/main" val="17912932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3744" y="66967"/>
            <a:ext cx="8229600" cy="990600"/>
          </a:xfrm>
        </p:spPr>
        <p:txBody>
          <a:bodyPr>
            <a:normAutofit/>
          </a:bodyPr>
          <a:lstStyle/>
          <a:p>
            <a:r>
              <a:rPr lang="en-US" sz="3600" b="1" dirty="0" smtClean="0">
                <a:solidFill>
                  <a:srgbClr val="000090"/>
                </a:solidFill>
              </a:rPr>
              <a:t>		       OUTLINE	</a:t>
            </a:r>
            <a:endParaRPr lang="en-US" sz="3600" b="1" dirty="0">
              <a:solidFill>
                <a:srgbClr val="000090"/>
              </a:solidFill>
            </a:endParaRPr>
          </a:p>
        </p:txBody>
      </p:sp>
      <p:sp>
        <p:nvSpPr>
          <p:cNvPr id="8" name="Content Placeholder 7"/>
          <p:cNvSpPr>
            <a:spLocks noGrp="1"/>
          </p:cNvSpPr>
          <p:nvPr>
            <p:ph idx="1"/>
          </p:nvPr>
        </p:nvSpPr>
        <p:spPr>
          <a:xfrm>
            <a:off x="1730126" y="1237357"/>
            <a:ext cx="6851280" cy="3802302"/>
          </a:xfrm>
        </p:spPr>
        <p:txBody>
          <a:bodyPr>
            <a:noAutofit/>
          </a:bodyPr>
          <a:lstStyle/>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Double Higgs Theory</a:t>
            </a: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Motivation for resonant double </a:t>
            </a:r>
            <a:r>
              <a:rPr lang="en-US" sz="2800" dirty="0">
                <a:solidFill>
                  <a:schemeClr val="tx1"/>
                </a:solidFill>
                <a:ea typeface="Arial"/>
                <a:cs typeface="Arial"/>
                <a:sym typeface="Arial"/>
              </a:rPr>
              <a:t>Higgs </a:t>
            </a:r>
          </a:p>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CMS detector </a:t>
            </a:r>
            <a:endParaRPr lang="en-US" sz="2800" dirty="0">
              <a:solidFill>
                <a:schemeClr val="tx1"/>
              </a:solidFill>
              <a:ea typeface="Arial"/>
              <a:cs typeface="Arial"/>
              <a:sym typeface="Arial"/>
            </a:endParaRP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Physics object reconstruction in CMS</a:t>
            </a:r>
          </a:p>
          <a:p>
            <a:pPr marL="0" lvl="1" indent="0">
              <a:lnSpc>
                <a:spcPct val="120000"/>
              </a:lnSpc>
              <a:buNone/>
            </a:pPr>
            <a:r>
              <a:rPr lang="en" sz="2800" dirty="0" smtClean="0">
                <a:solidFill>
                  <a:schemeClr val="tx1"/>
                </a:solidFill>
                <a:ea typeface="Arial"/>
                <a:cs typeface="Arial"/>
                <a:sym typeface="Arial"/>
              </a:rPr>
              <a:t>• Physics </a:t>
            </a:r>
            <a:r>
              <a:rPr lang="en-US" sz="2800" dirty="0" smtClean="0">
                <a:solidFill>
                  <a:schemeClr val="tx1"/>
                </a:solidFill>
                <a:ea typeface="Arial"/>
                <a:cs typeface="Arial"/>
                <a:sym typeface="Arial"/>
              </a:rPr>
              <a:t>data analysis</a:t>
            </a:r>
          </a:p>
          <a:p>
            <a:pPr marL="0" lvl="1" indent="0">
              <a:lnSpc>
                <a:spcPct val="120000"/>
              </a:lnSpc>
              <a:buNone/>
            </a:pPr>
            <a:endParaRPr lang="en-US" sz="2800" dirty="0">
              <a:solidFill>
                <a:schemeClr val="tx1"/>
              </a:solidFill>
              <a:ea typeface="Arial"/>
              <a:cs typeface="Arial"/>
              <a:sym typeface="Arial"/>
            </a:endParaRPr>
          </a:p>
          <a:p>
            <a:pPr marL="0" lvl="1" indent="0">
              <a:lnSpc>
                <a:spcPct val="120000"/>
              </a:lnSpc>
              <a:buNone/>
            </a:pPr>
            <a:endParaRPr lang="en" sz="2800" dirty="0" smtClean="0">
              <a:solidFill>
                <a:schemeClr val="tx1"/>
              </a:solidFill>
              <a:ea typeface="Arial"/>
              <a:cs typeface="Arial"/>
              <a:sym typeface="Arial"/>
            </a:endParaRPr>
          </a:p>
        </p:txBody>
      </p:sp>
      <p:pic>
        <p:nvPicPr>
          <p:cNvPr id="12" name="Picture 11"/>
          <p:cNvPicPr>
            <a:picLocks noChangeAspect="1"/>
          </p:cNvPicPr>
          <p:nvPr/>
        </p:nvPicPr>
        <p:blipFill>
          <a:blip r:embed="rId3"/>
          <a:stretch>
            <a:fillRect/>
          </a:stretch>
        </p:blipFill>
        <p:spPr>
          <a:xfrm>
            <a:off x="258986" y="4644799"/>
            <a:ext cx="4475583" cy="2220805"/>
          </a:xfrm>
          <a:prstGeom prst="rect">
            <a:avLst/>
          </a:prstGeom>
        </p:spPr>
      </p:pic>
      <p:pic>
        <p:nvPicPr>
          <p:cNvPr id="13" name="Picture 12"/>
          <p:cNvPicPr>
            <a:picLocks noChangeAspect="1"/>
          </p:cNvPicPr>
          <p:nvPr/>
        </p:nvPicPr>
        <p:blipFill>
          <a:blip r:embed="rId4"/>
          <a:stretch>
            <a:fillRect/>
          </a:stretch>
        </p:blipFill>
        <p:spPr>
          <a:xfrm>
            <a:off x="4440633" y="4648383"/>
            <a:ext cx="4465051" cy="2215580"/>
          </a:xfrm>
          <a:prstGeom prst="rect">
            <a:avLst/>
          </a:prstGeom>
        </p:spPr>
      </p:pic>
      <p:sp>
        <p:nvSpPr>
          <p:cNvPr id="3" name="TextBox 2"/>
          <p:cNvSpPr txBox="1"/>
          <p:nvPr/>
        </p:nvSpPr>
        <p:spPr>
          <a:xfrm>
            <a:off x="6818314" y="2884983"/>
            <a:ext cx="184666" cy="369332"/>
          </a:xfrm>
          <a:prstGeom prst="rect">
            <a:avLst/>
          </a:prstGeom>
          <a:noFill/>
        </p:spPr>
        <p:txBody>
          <a:bodyPr wrap="none" rtlCol="0">
            <a:spAutoFit/>
          </a:bodyPr>
          <a:lstStyle/>
          <a:p>
            <a:endParaRPr lang="en-US"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a:t>
            </a:fld>
            <a:endParaRPr lang="en-US" dirty="0"/>
          </a:p>
        </p:txBody>
      </p:sp>
    </p:spTree>
    <p:extLst>
      <p:ext uri="{BB962C8B-B14F-4D97-AF65-F5344CB8AC3E}">
        <p14:creationId xmlns:p14="http://schemas.microsoft.com/office/powerpoint/2010/main" val="25587776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4"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5"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6"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7"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747778" y="265936"/>
            <a:ext cx="8944073"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Large Hadron Collider (LHC)</a:t>
            </a:r>
            <a:endParaRPr lang="en-US" b="1" dirty="0">
              <a:solidFill>
                <a:srgbClr val="000090"/>
              </a:solidFill>
            </a:endParaRPr>
          </a:p>
        </p:txBody>
      </p:sp>
      <p:pic>
        <p:nvPicPr>
          <p:cNvPr id="9" name="Picture 8"/>
          <p:cNvPicPr>
            <a:picLocks noChangeAspect="1"/>
          </p:cNvPicPr>
          <p:nvPr/>
        </p:nvPicPr>
        <p:blipFill>
          <a:blip r:embed="rId8"/>
          <a:stretch>
            <a:fillRect/>
          </a:stretch>
        </p:blipFill>
        <p:spPr>
          <a:xfrm>
            <a:off x="653136" y="1048568"/>
            <a:ext cx="7830878" cy="5963742"/>
          </a:xfrm>
          <a:prstGeom prst="rect">
            <a:avLst/>
          </a:prstGeom>
        </p:spPr>
      </p:pic>
      <p:sp>
        <p:nvSpPr>
          <p:cNvPr id="1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20</a:t>
            </a:fld>
            <a:endParaRPr lang="en-US" dirty="0"/>
          </a:p>
        </p:txBody>
      </p:sp>
    </p:spTree>
    <p:extLst>
      <p:ext uri="{BB962C8B-B14F-4D97-AF65-F5344CB8AC3E}">
        <p14:creationId xmlns:p14="http://schemas.microsoft.com/office/powerpoint/2010/main" val="21693992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2" y="944907"/>
            <a:ext cx="8652900" cy="5913093"/>
          </a:xfrm>
          <a:prstGeom prst="rect">
            <a:avLst/>
          </a:prstGeom>
        </p:spPr>
      </p:pic>
      <p:sp>
        <p:nvSpPr>
          <p:cNvPr id="3" name="Rectangle 2">
            <a:hlinkClick r:id="rId4"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5"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6"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7"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8"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142432" y="325286"/>
            <a:ext cx="949006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b="1" dirty="0" smtClean="0">
                <a:solidFill>
                  <a:srgbClr val="000090"/>
                </a:solidFill>
              </a:rPr>
              <a:t>Slice of Compact </a:t>
            </a:r>
            <a:r>
              <a:rPr lang="en-US" sz="3200" b="1" dirty="0" err="1" smtClean="0">
                <a:solidFill>
                  <a:srgbClr val="000090"/>
                </a:solidFill>
              </a:rPr>
              <a:t>Muon</a:t>
            </a:r>
            <a:r>
              <a:rPr lang="en-US" sz="3200" b="1" dirty="0" smtClean="0">
                <a:solidFill>
                  <a:srgbClr val="000090"/>
                </a:solidFill>
              </a:rPr>
              <a:t> Solenoid detector (CMS)</a:t>
            </a:r>
            <a:endParaRPr lang="en-US" sz="3200" b="1" dirty="0">
              <a:solidFill>
                <a:srgbClr val="000090"/>
              </a:solidFill>
            </a:endParaRPr>
          </a:p>
        </p:txBody>
      </p:sp>
      <p:sp>
        <p:nvSpPr>
          <p:cNvPr id="1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21</a:t>
            </a:fld>
            <a:endParaRPr lang="en-US" dirty="0"/>
          </a:p>
        </p:txBody>
      </p:sp>
    </p:spTree>
    <p:extLst>
      <p:ext uri="{BB962C8B-B14F-4D97-AF65-F5344CB8AC3E}">
        <p14:creationId xmlns:p14="http://schemas.microsoft.com/office/powerpoint/2010/main" val="36136561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406330" y="76013"/>
            <a:ext cx="6425001" cy="990600"/>
          </a:xfrm>
        </p:spPr>
        <p:txBody>
          <a:bodyPr>
            <a:noAutofit/>
          </a:bodyPr>
          <a:lstStyle/>
          <a:p>
            <a:r>
              <a:rPr lang="en-US" b="1" dirty="0" smtClean="0">
                <a:solidFill>
                  <a:srgbClr val="000090"/>
                </a:solidFill>
              </a:rPr>
              <a:t>	   CMS 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22</a:t>
            </a:fld>
            <a:endParaRPr lang="en-US" dirty="0"/>
          </a:p>
        </p:txBody>
      </p:sp>
      <p:pic>
        <p:nvPicPr>
          <p:cNvPr id="2" name="Picture 1"/>
          <p:cNvPicPr>
            <a:picLocks noChangeAspect="1"/>
          </p:cNvPicPr>
          <p:nvPr/>
        </p:nvPicPr>
        <p:blipFill>
          <a:blip r:embed="rId3"/>
          <a:stretch>
            <a:fillRect/>
          </a:stretch>
        </p:blipFill>
        <p:spPr>
          <a:xfrm>
            <a:off x="0" y="340585"/>
            <a:ext cx="9144000" cy="6459497"/>
          </a:xfrm>
          <a:prstGeom prst="rect">
            <a:avLst/>
          </a:prstGeom>
        </p:spPr>
      </p:pic>
    </p:spTree>
    <p:extLst>
      <p:ext uri="{BB962C8B-B14F-4D97-AF65-F5344CB8AC3E}">
        <p14:creationId xmlns:p14="http://schemas.microsoft.com/office/powerpoint/2010/main" val="30127993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938992"/>
          </a:xfrm>
          <a:prstGeom prst="rect">
            <a:avLst/>
          </a:prstGeom>
        </p:spPr>
        <p:txBody>
          <a:bodyPr wrap="square">
            <a:spAutoFit/>
          </a:bodyPr>
          <a:lstStyle/>
          <a:p>
            <a:r>
              <a:rPr lang="en-US" sz="2000" b="1" dirty="0" smtClean="0"/>
              <a:t>Jets</a:t>
            </a:r>
            <a:r>
              <a:rPr lang="en-US" sz="2000" b="1" dirty="0"/>
              <a:t>: </a:t>
            </a:r>
            <a:endParaRPr lang="en-US" sz="2000" b="1" dirty="0" smtClean="0"/>
          </a:p>
          <a:p>
            <a:r>
              <a:rPr lang="en-US" sz="2000" dirty="0"/>
              <a:t>Jets are collimated streams of </a:t>
            </a:r>
            <a:r>
              <a:rPr lang="en-US" sz="2000" dirty="0" smtClean="0"/>
              <a:t>particles. As </a:t>
            </a:r>
            <a:r>
              <a:rPr lang="en-US" sz="2000" dirty="0" smtClean="0"/>
              <a:t>quarks propagate </a:t>
            </a:r>
            <a:r>
              <a:rPr lang="en-US" sz="2000" dirty="0"/>
              <a:t>through the CMS </a:t>
            </a:r>
            <a:r>
              <a:rPr lang="en-US" sz="2000" dirty="0" smtClean="0"/>
              <a:t>detector and </a:t>
            </a:r>
            <a:r>
              <a:rPr lang="en-US" sz="2000" dirty="0" err="1" smtClean="0"/>
              <a:t>hadronize</a:t>
            </a:r>
            <a:r>
              <a:rPr lang="en-US" sz="2000" dirty="0" smtClean="0"/>
              <a:t>/produce jets, </a:t>
            </a:r>
            <a:r>
              <a:rPr lang="en-US" sz="2000" dirty="0"/>
              <a:t>they leave tracks in the tracking system and interaction showers in the calorimeter crystals</a:t>
            </a:r>
            <a:r>
              <a:rPr lang="en-US" sz="2000" dirty="0" smtClean="0"/>
              <a:t>. We have two jets from Higgs to bb decays. </a:t>
            </a:r>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23</a:t>
            </a:fld>
            <a:endParaRPr lang="en-US" dirty="0"/>
          </a:p>
        </p:txBody>
      </p:sp>
      <p:pic>
        <p:nvPicPr>
          <p:cNvPr id="2" name="Picture 1"/>
          <p:cNvPicPr>
            <a:picLocks noChangeAspect="1"/>
          </p:cNvPicPr>
          <p:nvPr/>
        </p:nvPicPr>
        <p:blipFill>
          <a:blip r:embed="rId3"/>
          <a:stretch>
            <a:fillRect/>
          </a:stretch>
        </p:blipFill>
        <p:spPr>
          <a:xfrm>
            <a:off x="356100" y="3133732"/>
            <a:ext cx="8357050" cy="3087655"/>
          </a:xfrm>
          <a:prstGeom prst="rect">
            <a:avLst/>
          </a:prstGeom>
        </p:spPr>
      </p:pic>
    </p:spTree>
    <p:extLst>
      <p:ext uri="{BB962C8B-B14F-4D97-AF65-F5344CB8AC3E}">
        <p14:creationId xmlns:p14="http://schemas.microsoft.com/office/powerpoint/2010/main" val="36939101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631216"/>
          </a:xfrm>
          <a:prstGeom prst="rect">
            <a:avLst/>
          </a:prstGeom>
        </p:spPr>
        <p:txBody>
          <a:bodyPr wrap="square">
            <a:spAutoFit/>
          </a:bodyPr>
          <a:lstStyle/>
          <a:p>
            <a:endParaRPr lang="en-US" sz="2000" b="1" dirty="0" smtClean="0"/>
          </a:p>
          <a:p>
            <a:r>
              <a:rPr lang="en-US" sz="2000" b="1" dirty="0" smtClean="0"/>
              <a:t>Electrons</a:t>
            </a:r>
            <a:r>
              <a:rPr lang="en-US" sz="2000" dirty="0" smtClean="0"/>
              <a:t>:</a:t>
            </a:r>
          </a:p>
          <a:p>
            <a:r>
              <a:rPr lang="en-US" sz="2000" dirty="0" smtClean="0"/>
              <a:t>Leave tracks in the tracker and create a shower in the ECAL. </a:t>
            </a:r>
            <a:r>
              <a:rPr lang="en-US" sz="2000" dirty="0"/>
              <a:t>Are coming from the </a:t>
            </a:r>
            <a:r>
              <a:rPr lang="en-US" sz="2000" dirty="0" smtClean="0"/>
              <a:t>on-shell Z </a:t>
            </a:r>
            <a:r>
              <a:rPr lang="en-US" sz="2000" dirty="0"/>
              <a:t>boson decays. </a:t>
            </a:r>
            <a:endParaRPr lang="en-US" sz="2000" dirty="0" smtClean="0"/>
          </a:p>
          <a:p>
            <a:endParaRPr lang="en-US" sz="2000" b="1"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24</a:t>
            </a:fld>
            <a:endParaRPr lang="en-US" dirty="0"/>
          </a:p>
        </p:txBody>
      </p:sp>
      <p:pic>
        <p:nvPicPr>
          <p:cNvPr id="2" name="Picture 1"/>
          <p:cNvPicPr>
            <a:picLocks noChangeAspect="1"/>
          </p:cNvPicPr>
          <p:nvPr/>
        </p:nvPicPr>
        <p:blipFill>
          <a:blip r:embed="rId3"/>
          <a:stretch>
            <a:fillRect/>
          </a:stretch>
        </p:blipFill>
        <p:spPr>
          <a:xfrm>
            <a:off x="1838766" y="3102016"/>
            <a:ext cx="5168900" cy="1981200"/>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52681" y="2204041"/>
            <a:ext cx="4038600" cy="4495800"/>
          </a:xfrm>
          <a:prstGeom prst="rect">
            <a:avLst/>
          </a:prstGeom>
        </p:spPr>
      </p:pic>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856862"/>
            <a:ext cx="8773384" cy="1631216"/>
          </a:xfrm>
          <a:prstGeom prst="rect">
            <a:avLst/>
          </a:prstGeom>
        </p:spPr>
        <p:txBody>
          <a:bodyPr wrap="square">
            <a:spAutoFit/>
          </a:bodyPr>
          <a:lstStyle/>
          <a:p>
            <a:endParaRPr lang="en-US" sz="2000" b="1" dirty="0" smtClean="0"/>
          </a:p>
          <a:p>
            <a:r>
              <a:rPr lang="en-US" sz="2000" b="1" dirty="0" err="1" smtClean="0"/>
              <a:t>Muons</a:t>
            </a:r>
            <a:r>
              <a:rPr lang="en-US" sz="2000" dirty="0" smtClean="0"/>
              <a:t>:</a:t>
            </a:r>
          </a:p>
          <a:p>
            <a:r>
              <a:rPr lang="en-US" sz="2000" dirty="0" smtClean="0"/>
              <a:t>Leave </a:t>
            </a:r>
            <a:r>
              <a:rPr lang="en-US" sz="2000" dirty="0"/>
              <a:t>tracks in the </a:t>
            </a:r>
            <a:r>
              <a:rPr lang="en-US" sz="2000" dirty="0" smtClean="0"/>
              <a:t>tracker, create a small </a:t>
            </a:r>
            <a:r>
              <a:rPr lang="en-US" sz="2000" dirty="0"/>
              <a:t>shower in the </a:t>
            </a:r>
            <a:r>
              <a:rPr lang="en-US" sz="2000" dirty="0" smtClean="0"/>
              <a:t>ECAL, leave hits in the </a:t>
            </a:r>
            <a:r>
              <a:rPr lang="en-US" sz="2000" dirty="0" err="1" smtClean="0"/>
              <a:t>muon</a:t>
            </a:r>
            <a:r>
              <a:rPr lang="en-US" sz="2000" dirty="0" smtClean="0"/>
              <a:t> system, and escape the detector. </a:t>
            </a:r>
            <a:r>
              <a:rPr lang="en-US" sz="2000" dirty="0"/>
              <a:t>Are coming from the </a:t>
            </a:r>
            <a:r>
              <a:rPr lang="en-US" sz="2000" dirty="0" smtClean="0"/>
              <a:t>on-shell Z </a:t>
            </a:r>
            <a:r>
              <a:rPr lang="en-US" sz="2000" dirty="0"/>
              <a:t>boson decays. </a:t>
            </a:r>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25</a:t>
            </a:fld>
            <a:endParaRPr lang="en-US" dirty="0"/>
          </a:p>
        </p:txBody>
      </p:sp>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015663"/>
          </a:xfrm>
          <a:prstGeom prst="rect">
            <a:avLst/>
          </a:prstGeom>
        </p:spPr>
        <p:txBody>
          <a:bodyPr wrap="square">
            <a:spAutoFit/>
          </a:bodyPr>
          <a:lstStyle/>
          <a:p>
            <a:r>
              <a:rPr lang="en-US" sz="2000" b="1" dirty="0" smtClean="0"/>
              <a:t>Neutrinos </a:t>
            </a:r>
            <a:r>
              <a:rPr lang="en-US" sz="2000" b="1" dirty="0" smtClean="0"/>
              <a:t>or Missing </a:t>
            </a:r>
            <a:r>
              <a:rPr lang="en-US" sz="2000" b="1" dirty="0" err="1"/>
              <a:t>p</a:t>
            </a:r>
            <a:r>
              <a:rPr lang="en-US" sz="2000" b="1" baseline="-25000" dirty="0" err="1" smtClean="0"/>
              <a:t>T</a:t>
            </a:r>
            <a:r>
              <a:rPr lang="en-US" sz="2000" b="1" dirty="0"/>
              <a:t>: </a:t>
            </a:r>
            <a:endParaRPr lang="en-US" sz="2000" dirty="0"/>
          </a:p>
          <a:p>
            <a:r>
              <a:rPr lang="en-US" sz="2000" dirty="0" smtClean="0"/>
              <a:t>Neutrinos from off-shell Z bosons are not detected directly, their presence is inferred using the method of the missing transverse momentum.</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26</a:t>
            </a:fld>
            <a:endParaRPr lang="en-US" dirty="0"/>
          </a:p>
        </p:txBody>
      </p:sp>
      <p:pic>
        <p:nvPicPr>
          <p:cNvPr id="2" name="Picture 1"/>
          <p:cNvPicPr>
            <a:picLocks noChangeAspect="1"/>
          </p:cNvPicPr>
          <p:nvPr/>
        </p:nvPicPr>
        <p:blipFill>
          <a:blip r:embed="rId3"/>
          <a:stretch>
            <a:fillRect/>
          </a:stretch>
        </p:blipFill>
        <p:spPr>
          <a:xfrm>
            <a:off x="1365002" y="2153671"/>
            <a:ext cx="6366525" cy="4704329"/>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a:solidFill>
                  <a:srgbClr val="000090"/>
                </a:solidFill>
              </a:rPr>
              <a:t> </a:t>
            </a:r>
            <a:r>
              <a:rPr lang="en-US" b="1" dirty="0" smtClean="0">
                <a:solidFill>
                  <a:srgbClr val="000090"/>
                </a:solidFill>
              </a:rPr>
              <a:t>   Physics data analysis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27</a:t>
            </a:fld>
            <a:endParaRPr lang="en-US" dirty="0"/>
          </a:p>
        </p:txBody>
      </p:sp>
    </p:spTree>
    <p:extLst>
      <p:ext uri="{BB962C8B-B14F-4D97-AF65-F5344CB8AC3E}">
        <p14:creationId xmlns:p14="http://schemas.microsoft.com/office/powerpoint/2010/main" val="5893379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5" y="1412554"/>
            <a:ext cx="4244209" cy="3100846"/>
          </a:xfrm>
          <a:prstGeom prst="rect">
            <a:avLst/>
          </a:prstGeom>
        </p:spPr>
      </p:pic>
      <p:sp>
        <p:nvSpPr>
          <p:cNvPr id="7" name="Title 6"/>
          <p:cNvSpPr>
            <a:spLocks noGrp="1"/>
          </p:cNvSpPr>
          <p:nvPr>
            <p:ph type="title"/>
          </p:nvPr>
        </p:nvSpPr>
        <p:spPr>
          <a:xfrm>
            <a:off x="-388795" y="167805"/>
            <a:ext cx="8229600" cy="990600"/>
          </a:xfrm>
        </p:spPr>
        <p:txBody>
          <a:bodyPr>
            <a:normAutofit/>
          </a:bodyPr>
          <a:lstStyle/>
          <a:p>
            <a:r>
              <a:rPr lang="en-US" b="1" dirty="0" smtClean="0">
                <a:solidFill>
                  <a:srgbClr val="000090"/>
                </a:solidFill>
              </a:rPr>
              <a:t>	 	  </a:t>
            </a:r>
            <a:r>
              <a:rPr lang="en-US" b="1" dirty="0" err="1" smtClean="0">
                <a:solidFill>
                  <a:srgbClr val="000090"/>
                </a:solidFill>
              </a:rPr>
              <a:t>bbZZ</a:t>
            </a:r>
            <a:r>
              <a:rPr lang="en-US" b="1" dirty="0" smtClean="0">
                <a:solidFill>
                  <a:srgbClr val="000090"/>
                </a:solidFill>
              </a:rPr>
              <a:t>: 2b 2l 2</a:t>
            </a:r>
            <a:r>
              <a:rPr lang="en-US" sz="4200" b="1" dirty="0" smtClean="0">
                <a:solidFill>
                  <a:srgbClr val="000090"/>
                </a:solidFill>
                <a:latin typeface="Athelas Regular"/>
                <a:cs typeface="Athelas Regular"/>
              </a:rPr>
              <a:t>ν</a:t>
            </a:r>
            <a:r>
              <a:rPr lang="en-US" b="1" dirty="0" smtClean="0">
                <a:solidFill>
                  <a:srgbClr val="000090"/>
                </a:solidFill>
              </a:rPr>
              <a:t> signature</a:t>
            </a:r>
            <a:endParaRPr lang="en-US" b="1" dirty="0">
              <a:solidFill>
                <a:srgbClr val="000090"/>
              </a:solidFill>
            </a:endParaRPr>
          </a:p>
        </p:txBody>
      </p:sp>
      <p:sp>
        <p:nvSpPr>
          <p:cNvPr id="2" name="TextBox 1"/>
          <p:cNvSpPr txBox="1"/>
          <p:nvPr/>
        </p:nvSpPr>
        <p:spPr>
          <a:xfrm>
            <a:off x="4344914" y="583337"/>
            <a:ext cx="5518727" cy="3785652"/>
          </a:xfrm>
          <a:prstGeom prst="rect">
            <a:avLst/>
          </a:prstGeom>
          <a:noFill/>
        </p:spPr>
        <p:txBody>
          <a:bodyPr wrap="square" rtlCol="0">
            <a:spAutoFit/>
          </a:bodyPr>
          <a:lstStyle/>
          <a:p>
            <a:r>
              <a:rPr lang="en-US" sz="2000" dirty="0" smtClean="0"/>
              <a:t/>
            </a:r>
            <a:br>
              <a:rPr lang="en-US" sz="2000" dirty="0" smtClean="0"/>
            </a:br>
            <a:r>
              <a:rPr lang="en-US" sz="2000" dirty="0" smtClean="0"/>
              <a:t/>
            </a:r>
            <a:br>
              <a:rPr lang="en-US" sz="2000" dirty="0" smtClean="0"/>
            </a:br>
            <a:endParaRPr lang="en-US" sz="2000" dirty="0" smtClean="0"/>
          </a:p>
          <a:p>
            <a:r>
              <a:rPr lang="en" sz="2000" b="1" dirty="0" smtClean="0">
                <a:solidFill>
                  <a:srgbClr val="404040"/>
                </a:solidFill>
                <a:ea typeface="Arial"/>
                <a:cs typeface="Arial"/>
                <a:sym typeface="Arial"/>
              </a:rPr>
              <a:t>• </a:t>
            </a:r>
            <a:r>
              <a:rPr lang="en-US" sz="2000" dirty="0" smtClean="0"/>
              <a:t>MET </a:t>
            </a:r>
            <a:r>
              <a:rPr lang="en-US" sz="2000" dirty="0"/>
              <a:t>from the </a:t>
            </a:r>
            <a:r>
              <a:rPr lang="en-US" sz="2000" dirty="0" smtClean="0">
                <a:solidFill>
                  <a:srgbClr val="008000"/>
                </a:solidFill>
              </a:rPr>
              <a:t>off</a:t>
            </a:r>
            <a:r>
              <a:rPr lang="en-US" sz="2000" dirty="0">
                <a:solidFill>
                  <a:srgbClr val="008000"/>
                </a:solidFill>
              </a:rPr>
              <a:t>-</a:t>
            </a:r>
            <a:r>
              <a:rPr lang="en-US" sz="2000" dirty="0" smtClean="0">
                <a:solidFill>
                  <a:srgbClr val="008000"/>
                </a:solidFill>
              </a:rPr>
              <a:t>shell Z* boson</a:t>
            </a:r>
            <a:endParaRPr lang="en-US" sz="2000" baseline="30000" dirty="0">
              <a:solidFill>
                <a:srgbClr val="008000"/>
              </a:solidFill>
            </a:endParaRPr>
          </a:p>
          <a:p>
            <a:endParaRPr lang="en-US" sz="2000" dirty="0"/>
          </a:p>
          <a:p>
            <a:endParaRPr lang="en-US" sz="2000" dirty="0" smtClean="0"/>
          </a:p>
          <a:p>
            <a:endParaRPr lang="en-US" sz="2000" dirty="0" smtClean="0"/>
          </a:p>
          <a:p>
            <a:r>
              <a:rPr lang="en" sz="2000" b="1" dirty="0">
                <a:solidFill>
                  <a:srgbClr val="404040"/>
                </a:solidFill>
                <a:ea typeface="Arial"/>
                <a:cs typeface="Arial"/>
                <a:sym typeface="Arial"/>
              </a:rPr>
              <a:t>• </a:t>
            </a:r>
            <a:r>
              <a:rPr lang="en-US" sz="2000" dirty="0" smtClean="0"/>
              <a:t>2 leptons (</a:t>
            </a:r>
            <a:r>
              <a:rPr lang="en-US" sz="2000" dirty="0" err="1" smtClean="0"/>
              <a:t>ee</a:t>
            </a:r>
            <a:r>
              <a:rPr lang="en-US" sz="2000" dirty="0" smtClean="0"/>
              <a:t>, </a:t>
            </a:r>
            <a:r>
              <a:rPr lang="en-US" sz="2000" dirty="0" err="1" smtClean="0"/>
              <a:t>μμ</a:t>
            </a:r>
            <a:r>
              <a:rPr lang="en-US" sz="2000" dirty="0" smtClean="0"/>
              <a:t>) from </a:t>
            </a:r>
            <a:r>
              <a:rPr lang="en-US" sz="2000" dirty="0" smtClean="0">
                <a:solidFill>
                  <a:srgbClr val="0000FF"/>
                </a:solidFill>
              </a:rPr>
              <a:t>on-shell Z</a:t>
            </a:r>
            <a:endParaRPr lang="en-US" sz="2000" dirty="0">
              <a:solidFill>
                <a:srgbClr val="0000FF"/>
              </a:solidFill>
            </a:endParaRPr>
          </a:p>
          <a:p>
            <a:endParaRPr lang="en-US" sz="2000" dirty="0" smtClean="0"/>
          </a:p>
          <a:p>
            <a:endParaRPr lang="en-US" sz="2000" dirty="0" smtClean="0"/>
          </a:p>
          <a:p>
            <a:endParaRPr lang="en-US" sz="2000" dirty="0" smtClean="0"/>
          </a:p>
          <a:p>
            <a:r>
              <a:rPr lang="en" sz="2000" b="1" dirty="0" smtClean="0">
                <a:solidFill>
                  <a:srgbClr val="404040"/>
                </a:solidFill>
                <a:ea typeface="Arial"/>
                <a:cs typeface="Arial"/>
                <a:sym typeface="Arial"/>
              </a:rPr>
              <a:t>• </a:t>
            </a:r>
            <a:r>
              <a:rPr lang="en-US" sz="2000" dirty="0" smtClean="0"/>
              <a:t>2 b jets </a:t>
            </a:r>
            <a:r>
              <a:rPr lang="en-US" sz="2000" dirty="0"/>
              <a:t>from the </a:t>
            </a:r>
            <a:r>
              <a:rPr lang="en-US" sz="2000" dirty="0" smtClean="0">
                <a:solidFill>
                  <a:srgbClr val="FF6600"/>
                </a:solidFill>
              </a:rPr>
              <a:t>Higgs </a:t>
            </a:r>
            <a:r>
              <a:rPr lang="en-US" sz="1600" b="1" dirty="0">
                <a:solidFill>
                  <a:srgbClr val="FF6600"/>
                </a:solidFill>
                <a:latin typeface="Wingdings"/>
                <a:ea typeface="Wingdings"/>
                <a:cs typeface="Wingdings"/>
                <a:sym typeface="Wingdings"/>
              </a:rPr>
              <a:t></a:t>
            </a:r>
            <a:r>
              <a:rPr lang="en-US" sz="2000" dirty="0" smtClean="0">
                <a:solidFill>
                  <a:srgbClr val="FF6600"/>
                </a:solidFill>
              </a:rPr>
              <a:t> bb</a:t>
            </a:r>
            <a:endParaRPr lang="en-US" sz="2000" dirty="0">
              <a:solidFill>
                <a:srgbClr val="FF6600"/>
              </a:solidFill>
            </a:endParaRPr>
          </a:p>
        </p:txBody>
      </p:sp>
      <p:sp>
        <p:nvSpPr>
          <p:cNvPr id="12" name="Rectangle 11"/>
          <p:cNvSpPr/>
          <p:nvPr/>
        </p:nvSpPr>
        <p:spPr>
          <a:xfrm>
            <a:off x="2054348" y="1179469"/>
            <a:ext cx="5694928"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
        <p:nvSpPr>
          <p:cNvPr id="15" name="Rectangle 14"/>
          <p:cNvSpPr/>
          <p:nvPr/>
        </p:nvSpPr>
        <p:spPr>
          <a:xfrm>
            <a:off x="737816" y="4990021"/>
            <a:ext cx="7825619" cy="1323439"/>
          </a:xfrm>
          <a:prstGeom prst="rect">
            <a:avLst/>
          </a:prstGeom>
        </p:spPr>
        <p:txBody>
          <a:bodyPr wrap="square">
            <a:spAutoFit/>
          </a:bodyPr>
          <a:lstStyle/>
          <a:p>
            <a:r>
              <a:rPr lang="en-US" sz="2000" dirty="0" smtClean="0"/>
              <a:t>Selected HH </a:t>
            </a:r>
            <a:r>
              <a:rPr lang="en-US" sz="2000" dirty="0"/>
              <a:t>system decays maximize </a:t>
            </a:r>
            <a:r>
              <a:rPr lang="en-US" sz="2000" dirty="0" smtClean="0"/>
              <a:t>sensitivity: </a:t>
            </a:r>
          </a:p>
          <a:p>
            <a:r>
              <a:rPr lang="en" sz="2000" b="1" dirty="0">
                <a:ea typeface="Arial"/>
                <a:cs typeface="Arial"/>
                <a:sym typeface="Arial"/>
              </a:rPr>
              <a:t>• </a:t>
            </a:r>
            <a:r>
              <a:rPr lang="en-US" sz="2000" dirty="0" smtClean="0"/>
              <a:t>H </a:t>
            </a:r>
            <a:r>
              <a:rPr lang="en-US" sz="2000" dirty="0"/>
              <a:t>to </a:t>
            </a:r>
            <a:r>
              <a:rPr lang="en-US" sz="2000" dirty="0" smtClean="0"/>
              <a:t>bb</a:t>
            </a:r>
            <a:r>
              <a:rPr lang="en-US" sz="2000" dirty="0"/>
              <a:t> </a:t>
            </a:r>
            <a:r>
              <a:rPr lang="en-US" sz="2000" dirty="0" smtClean="0"/>
              <a:t>has the highest BF, thus </a:t>
            </a:r>
            <a:r>
              <a:rPr lang="en-US" sz="2000" dirty="0"/>
              <a:t>increases number of candidates </a:t>
            </a:r>
            <a:endParaRPr lang="en-US" sz="2000" dirty="0" smtClean="0"/>
          </a:p>
          <a:p>
            <a:r>
              <a:rPr lang="en" sz="2000" b="1" dirty="0">
                <a:ea typeface="Arial"/>
                <a:cs typeface="Arial"/>
                <a:sym typeface="Arial"/>
              </a:rPr>
              <a:t>• </a:t>
            </a:r>
            <a:r>
              <a:rPr lang="en-US" sz="2000" dirty="0" smtClean="0"/>
              <a:t>H </a:t>
            </a:r>
            <a:r>
              <a:rPr lang="en-US" sz="2000" dirty="0"/>
              <a:t>to ZZ*, with on-shell Z to </a:t>
            </a:r>
            <a:r>
              <a:rPr lang="en-US" sz="2000" dirty="0" err="1" smtClean="0">
                <a:latin typeface="Bradley Hand Bold"/>
                <a:cs typeface="Bradley Hand Bold"/>
              </a:rPr>
              <a:t>ll</a:t>
            </a:r>
            <a:r>
              <a:rPr lang="en-US" sz="2000" dirty="0"/>
              <a:t> </a:t>
            </a:r>
            <a:r>
              <a:rPr lang="en-US" sz="2000" dirty="0" smtClean="0"/>
              <a:t>because resonant </a:t>
            </a:r>
            <a:r>
              <a:rPr lang="en-US" sz="2000" dirty="0"/>
              <a:t>Z selection reduces </a:t>
            </a:r>
            <a:r>
              <a:rPr lang="en-US" sz="2000" dirty="0" smtClean="0"/>
              <a:t>backgrounds</a:t>
            </a:r>
            <a:endParaRPr lang="en-US" sz="2000"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28</a:t>
            </a:fld>
            <a:endParaRPr lang="en-US" dirty="0"/>
          </a:p>
        </p:txBody>
      </p:sp>
    </p:spTree>
    <p:extLst>
      <p:ext uri="{BB962C8B-B14F-4D97-AF65-F5344CB8AC3E}">
        <p14:creationId xmlns:p14="http://schemas.microsoft.com/office/powerpoint/2010/main" val="11228515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21785" y="2784078"/>
            <a:ext cx="6425001" cy="990600"/>
          </a:xfrm>
        </p:spPr>
        <p:txBody>
          <a:bodyPr>
            <a:normAutofit/>
          </a:bodyPr>
          <a:lstStyle/>
          <a:p>
            <a:r>
              <a:rPr lang="en-US" b="1" dirty="0" smtClean="0">
                <a:solidFill>
                  <a:srgbClr val="000090"/>
                </a:solidFill>
              </a:rPr>
              <a:t>  Analysis </a:t>
            </a:r>
            <a:r>
              <a:rPr lang="en-US" b="1" dirty="0" smtClean="0">
                <a:solidFill>
                  <a:srgbClr val="000090"/>
                </a:solidFill>
              </a:rPr>
              <a:t>setup</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29</a:t>
            </a:fld>
            <a:endParaRPr lang="en-US" dirty="0"/>
          </a:p>
        </p:txBody>
      </p:sp>
    </p:spTree>
    <p:extLst>
      <p:ext uri="{BB962C8B-B14F-4D97-AF65-F5344CB8AC3E}">
        <p14:creationId xmlns:p14="http://schemas.microsoft.com/office/powerpoint/2010/main" val="29166429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a:t>
            </a:fld>
            <a:endParaRPr lang="en-US" dirty="0"/>
          </a:p>
        </p:txBody>
      </p:sp>
      <p:sp>
        <p:nvSpPr>
          <p:cNvPr id="2" name="TextBox 1"/>
          <p:cNvSpPr txBox="1"/>
          <p:nvPr/>
        </p:nvSpPr>
        <p:spPr>
          <a:xfrm>
            <a:off x="498520" y="1022619"/>
            <a:ext cx="8306789" cy="1446550"/>
          </a:xfrm>
          <a:prstGeom prst="rect">
            <a:avLst/>
          </a:prstGeom>
          <a:noFill/>
        </p:spPr>
        <p:txBody>
          <a:bodyPr wrap="square" rtlCol="0">
            <a:spAutoFit/>
          </a:bodyPr>
          <a:lstStyle/>
          <a:p>
            <a:r>
              <a:rPr lang="en-US" sz="2200" b="1" dirty="0" smtClean="0">
                <a:latin typeface="Times Bold"/>
                <a:cs typeface="Times Bold"/>
              </a:rPr>
              <a:t>The problem:</a:t>
            </a:r>
          </a:p>
          <a:p>
            <a:r>
              <a:rPr lang="en-US" sz="2200" dirty="0" smtClean="0">
                <a:latin typeface="Times Bold"/>
                <a:cs typeface="Times Bold"/>
              </a:rPr>
              <a:t>Just a single Higgs is not enough to fully test the </a:t>
            </a:r>
            <a:r>
              <a:rPr lang="en-US" sz="2200" dirty="0" smtClean="0">
                <a:latin typeface="Times Bold"/>
                <a:cs typeface="Times Bold"/>
              </a:rPr>
              <a:t>Standard </a:t>
            </a:r>
            <a:r>
              <a:rPr lang="en-US" sz="2200" dirty="0" smtClean="0">
                <a:latin typeface="Times Bold"/>
                <a:cs typeface="Times Bold"/>
              </a:rPr>
              <a:t>Model (</a:t>
            </a:r>
            <a:r>
              <a:rPr lang="en-US" sz="2200" dirty="0" smtClean="0">
                <a:latin typeface="Times Bold"/>
                <a:cs typeface="Times Bold"/>
              </a:rPr>
              <a:t>SM). </a:t>
            </a:r>
            <a:r>
              <a:rPr lang="en-US" sz="2200" dirty="0" smtClean="0">
                <a:latin typeface="Times Bold"/>
                <a:cs typeface="Times Bold"/>
              </a:rPr>
              <a:t>Neither is it enough to shed light on which BSM theories are </a:t>
            </a:r>
            <a:r>
              <a:rPr lang="en-US" sz="2200" dirty="0" smtClean="0">
                <a:latin typeface="Times Bold"/>
                <a:cs typeface="Times Bold"/>
              </a:rPr>
              <a:t>correct.</a:t>
            </a:r>
            <a:endParaRPr lang="en-US" sz="2200" dirty="0" smtClean="0">
              <a:latin typeface="Times Bold"/>
              <a:cs typeface="Times Bold"/>
            </a:endParaRPr>
          </a:p>
          <a:p>
            <a:endParaRPr lang="en-US" sz="2200" dirty="0" smtClean="0">
              <a:latin typeface="Times Bold"/>
              <a:cs typeface="Times Bold"/>
            </a:endParaRPr>
          </a:p>
        </p:txBody>
      </p:sp>
    </p:spTree>
    <p:extLst>
      <p:ext uri="{BB962C8B-B14F-4D97-AF65-F5344CB8AC3E}">
        <p14:creationId xmlns:p14="http://schemas.microsoft.com/office/powerpoint/2010/main" val="1755181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44974" y="120510"/>
            <a:ext cx="6983182" cy="990600"/>
          </a:xfrm>
        </p:spPr>
        <p:txBody>
          <a:bodyPr>
            <a:normAutofit/>
          </a:bodyPr>
          <a:lstStyle/>
          <a:p>
            <a:r>
              <a:rPr lang="en-US" b="1" dirty="0" smtClean="0">
                <a:solidFill>
                  <a:srgbClr val="000090"/>
                </a:solidFill>
              </a:rPr>
              <a:t>	       Analysis strategy</a:t>
            </a:r>
            <a:endParaRPr lang="en-US" b="1" dirty="0">
              <a:solidFill>
                <a:srgbClr val="000090"/>
              </a:solidFill>
            </a:endParaRPr>
          </a:p>
        </p:txBody>
      </p:sp>
      <p:sp>
        <p:nvSpPr>
          <p:cNvPr id="9" name="TextBox 8"/>
          <p:cNvSpPr txBox="1"/>
          <p:nvPr/>
        </p:nvSpPr>
        <p:spPr>
          <a:xfrm>
            <a:off x="283583" y="1778011"/>
            <a:ext cx="1953606" cy="764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a:t>Object selection</a:t>
            </a:r>
          </a:p>
        </p:txBody>
      </p:sp>
      <p:sp>
        <p:nvSpPr>
          <p:cNvPr id="11" name="TextBox 10"/>
          <p:cNvSpPr txBox="1"/>
          <p:nvPr/>
        </p:nvSpPr>
        <p:spPr>
          <a:xfrm>
            <a:off x="2805823" y="1778011"/>
            <a:ext cx="164588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smtClean="0"/>
              <a:t>Select</a:t>
            </a:r>
          </a:p>
          <a:p>
            <a:pPr algn="ctr"/>
            <a:r>
              <a:rPr lang="en-US" sz="2200" dirty="0" smtClean="0"/>
              <a:t>Candidate</a:t>
            </a:r>
            <a:endParaRPr lang="en-US" sz="2200" dirty="0"/>
          </a:p>
        </p:txBody>
      </p:sp>
      <p:sp>
        <p:nvSpPr>
          <p:cNvPr id="12" name="TextBox 11"/>
          <p:cNvSpPr txBox="1"/>
          <p:nvPr/>
        </p:nvSpPr>
        <p:spPr>
          <a:xfrm>
            <a:off x="280582" y="2724473"/>
            <a:ext cx="1917328" cy="1100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Requirements on </a:t>
            </a:r>
            <a:r>
              <a:rPr lang="en-US" sz="2200" dirty="0" smtClean="0"/>
              <a:t>leptons, </a:t>
            </a:r>
            <a:r>
              <a:rPr lang="en-US" sz="2200" dirty="0" smtClean="0"/>
              <a:t>jets, </a:t>
            </a:r>
            <a:r>
              <a:rPr lang="en-US" sz="2200" dirty="0" smtClean="0"/>
              <a:t>and met</a:t>
            </a:r>
            <a:endParaRPr lang="en-US" sz="2200" dirty="0"/>
          </a:p>
        </p:txBody>
      </p:sp>
      <p:sp>
        <p:nvSpPr>
          <p:cNvPr id="15" name="TextBox 14"/>
          <p:cNvSpPr txBox="1"/>
          <p:nvPr/>
        </p:nvSpPr>
        <p:spPr>
          <a:xfrm>
            <a:off x="2755568" y="2719374"/>
            <a:ext cx="1731946"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BDT </a:t>
            </a:r>
            <a:r>
              <a:rPr lang="en-US" sz="2200" dirty="0"/>
              <a:t>with </a:t>
            </a:r>
            <a:r>
              <a:rPr lang="en-US" sz="2200" dirty="0" smtClean="0"/>
              <a:t>nine variables</a:t>
            </a:r>
            <a:endParaRPr lang="en-US" sz="2200" dirty="0"/>
          </a:p>
        </p:txBody>
      </p:sp>
      <p:sp>
        <p:nvSpPr>
          <p:cNvPr id="16" name="TextBox 15"/>
          <p:cNvSpPr txBox="1"/>
          <p:nvPr/>
        </p:nvSpPr>
        <p:spPr>
          <a:xfrm>
            <a:off x="5101957" y="1777952"/>
            <a:ext cx="2012269" cy="7643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smtClean="0"/>
              <a:t>Prepare input </a:t>
            </a:r>
            <a:br>
              <a:rPr lang="en-US" sz="2200" dirty="0" smtClean="0"/>
            </a:br>
            <a:r>
              <a:rPr lang="en-US" sz="2200" dirty="0" smtClean="0"/>
              <a:t>to </a:t>
            </a:r>
            <a:r>
              <a:rPr lang="en-US" sz="2200" dirty="0" smtClean="0"/>
              <a:t>Fit</a:t>
            </a:r>
            <a:endParaRPr lang="en-US" sz="2200" dirty="0"/>
          </a:p>
        </p:txBody>
      </p:sp>
      <p:sp>
        <p:nvSpPr>
          <p:cNvPr id="17" name="TextBox 16"/>
          <p:cNvSpPr txBox="1"/>
          <p:nvPr/>
        </p:nvSpPr>
        <p:spPr>
          <a:xfrm>
            <a:off x="5101957" y="2724473"/>
            <a:ext cx="2012269"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 </a:t>
            </a:r>
            <a:r>
              <a:rPr lang="en-US" sz="2200" dirty="0" err="1" smtClean="0"/>
              <a:t>HH_m</a:t>
            </a:r>
            <a:r>
              <a:rPr lang="en-US" sz="2200" baseline="-25000" dirty="0" err="1" smtClean="0"/>
              <a:t>T</a:t>
            </a:r>
            <a:r>
              <a:rPr lang="en-US" sz="2200" baseline="-25000" dirty="0" smtClean="0"/>
              <a:t> </a:t>
            </a:r>
            <a:r>
              <a:rPr lang="en-US" sz="2200" dirty="0" smtClean="0"/>
              <a:t>shape</a:t>
            </a:r>
            <a:endParaRPr lang="en-US" sz="2200" dirty="0" smtClean="0"/>
          </a:p>
          <a:p>
            <a:r>
              <a:rPr lang="en-US" sz="2200" dirty="0" smtClean="0"/>
              <a:t>    </a:t>
            </a:r>
            <a:endParaRPr lang="en-US" sz="2200" baseline="-25000" dirty="0"/>
          </a:p>
        </p:txBody>
      </p:sp>
      <p:sp>
        <p:nvSpPr>
          <p:cNvPr id="20" name="TextBox 19"/>
          <p:cNvSpPr txBox="1"/>
          <p:nvPr/>
        </p:nvSpPr>
        <p:spPr>
          <a:xfrm>
            <a:off x="7821269" y="1772853"/>
            <a:ext cx="994452"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a:t>Limits</a:t>
            </a:r>
          </a:p>
        </p:txBody>
      </p:sp>
      <p:sp>
        <p:nvSpPr>
          <p:cNvPr id="21" name="Right Arrow 20"/>
          <p:cNvSpPr/>
          <p:nvPr/>
        </p:nvSpPr>
        <p:spPr>
          <a:xfrm>
            <a:off x="230339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ight Arrow 23"/>
          <p:cNvSpPr/>
          <p:nvPr/>
        </p:nvSpPr>
        <p:spPr>
          <a:xfrm>
            <a:off x="454755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ight Arrow 24"/>
          <p:cNvSpPr/>
          <p:nvPr/>
        </p:nvSpPr>
        <p:spPr>
          <a:xfrm>
            <a:off x="725340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7350302" y="2724889"/>
            <a:ext cx="1465419"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Derive the best limits we can</a:t>
            </a:r>
            <a:endParaRPr lang="en-US" sz="2200" dirty="0"/>
          </a:p>
        </p:txBody>
      </p:sp>
      <p:sp>
        <p:nvSpPr>
          <p:cNvPr id="27" name="Rectangle 26"/>
          <p:cNvSpPr/>
          <p:nvPr/>
        </p:nvSpPr>
        <p:spPr>
          <a:xfrm>
            <a:off x="505531" y="3866179"/>
            <a:ext cx="9752777" cy="2246769"/>
          </a:xfrm>
          <a:prstGeom prst="rect">
            <a:avLst/>
          </a:prstGeom>
        </p:spPr>
        <p:txBody>
          <a:bodyPr wrap="square">
            <a:spAutoFit/>
          </a:bodyPr>
          <a:lstStyle/>
          <a:p>
            <a:r>
              <a:rPr lang="en-US" sz="2000" b="1" dirty="0">
                <a:solidFill>
                  <a:srgbClr val="000090"/>
                </a:solidFill>
              </a:rPr>
              <a:t/>
            </a:r>
            <a:br>
              <a:rPr lang="en-US" sz="2000" b="1" dirty="0">
                <a:solidFill>
                  <a:srgbClr val="000090"/>
                </a:solidFill>
              </a:rPr>
            </a:br>
            <a:r>
              <a:rPr lang="en-US" sz="2000" b="1" dirty="0" smtClean="0">
                <a:solidFill>
                  <a:srgbClr val="000090"/>
                </a:solidFill>
              </a:rPr>
              <a:t>Our objective is:</a:t>
            </a:r>
          </a:p>
          <a:p>
            <a:r>
              <a:rPr lang="en" sz="2000" b="1" dirty="0" smtClean="0">
                <a:solidFill>
                  <a:srgbClr val="404040"/>
                </a:solidFill>
                <a:ea typeface="Arial"/>
                <a:cs typeface="Arial"/>
                <a:sym typeface="Arial"/>
              </a:rPr>
              <a:t>• </a:t>
            </a:r>
            <a:r>
              <a:rPr lang="en-US" sz="2000" dirty="0">
                <a:sym typeface="Arial"/>
              </a:rPr>
              <a:t>Set 95% </a:t>
            </a:r>
            <a:r>
              <a:rPr lang="en-US" sz="2000" dirty="0" smtClean="0">
                <a:sym typeface="Arial"/>
              </a:rPr>
              <a:t>CL upper limit </a:t>
            </a:r>
            <a:r>
              <a:rPr lang="en-US" sz="2000" dirty="0">
                <a:sym typeface="Arial"/>
              </a:rPr>
              <a:t>on </a:t>
            </a:r>
            <a:r>
              <a:rPr lang="en-US" sz="2000" dirty="0" err="1" smtClean="0">
                <a:sym typeface="Arial"/>
              </a:rPr>
              <a:t>σ</a:t>
            </a:r>
            <a:r>
              <a:rPr lang="en-US" sz="2000" dirty="0" smtClean="0">
                <a:sym typeface="Arial"/>
              </a:rPr>
              <a:t>(</a:t>
            </a:r>
            <a:r>
              <a:rPr lang="en-US" sz="2000" dirty="0" err="1">
                <a:sym typeface="Arial"/>
              </a:rPr>
              <a:t>pp</a:t>
            </a:r>
            <a:r>
              <a:rPr lang="en-US" sz="2000" dirty="0">
                <a:sym typeface="Arial"/>
              </a:rPr>
              <a:t> </a:t>
            </a:r>
            <a:r>
              <a:rPr lang="en-US" sz="2000" dirty="0" smtClean="0">
                <a:sym typeface="Arial"/>
              </a:rPr>
              <a:t>     </a:t>
            </a:r>
            <a:r>
              <a:rPr lang="en-US" sz="2000" b="1" dirty="0" smtClean="0">
                <a:solidFill>
                  <a:srgbClr val="0000FF"/>
                </a:solidFill>
                <a:sym typeface="Arial"/>
              </a:rPr>
              <a:t>X   </a:t>
            </a:r>
            <a:r>
              <a:rPr lang="en-US" sz="2000" dirty="0" smtClean="0">
                <a:sym typeface="Arial"/>
              </a:rPr>
              <a:t>   HH) </a:t>
            </a:r>
            <a:r>
              <a:rPr lang="en-US" sz="2000" dirty="0" err="1" smtClean="0">
                <a:sym typeface="Arial"/>
              </a:rPr>
              <a:t>vs</a:t>
            </a:r>
            <a:r>
              <a:rPr lang="en-US" sz="2000" dirty="0" smtClean="0">
                <a:sym typeface="Arial"/>
              </a:rPr>
              <a:t> mass of </a:t>
            </a:r>
            <a:r>
              <a:rPr lang="en-US" sz="2000" b="1" dirty="0" smtClean="0">
                <a:solidFill>
                  <a:srgbClr val="0000FF"/>
                </a:solidFill>
                <a:sym typeface="Arial"/>
              </a:rPr>
              <a:t>X </a:t>
            </a:r>
            <a:br>
              <a:rPr lang="en-US" sz="2000" b="1" dirty="0" smtClean="0">
                <a:solidFill>
                  <a:srgbClr val="0000FF"/>
                </a:solidFill>
                <a:sym typeface="Arial"/>
              </a:rPr>
            </a:br>
            <a:r>
              <a:rPr lang="en-US" sz="2000" b="1" dirty="0" smtClean="0">
                <a:solidFill>
                  <a:srgbClr val="0000FF"/>
                </a:solidFill>
                <a:sym typeface="Arial"/>
              </a:rPr>
              <a:t>  </a:t>
            </a:r>
            <a:r>
              <a:rPr lang="en-US" sz="2000" dirty="0" smtClean="0">
                <a:sym typeface="Arial"/>
              </a:rPr>
              <a:t>(where </a:t>
            </a:r>
            <a:r>
              <a:rPr lang="en-US" sz="2000" dirty="0" smtClean="0">
                <a:solidFill>
                  <a:srgbClr val="0000FF"/>
                </a:solidFill>
                <a:sym typeface="Arial"/>
              </a:rPr>
              <a:t>X</a:t>
            </a:r>
            <a:r>
              <a:rPr lang="en-US" sz="2000" dirty="0" smtClean="0">
                <a:sym typeface="Arial"/>
              </a:rPr>
              <a:t> is the spin 0/2 narrow width resonance)</a:t>
            </a:r>
            <a:endParaRPr lang="en-US" sz="2000" dirty="0"/>
          </a:p>
          <a:p>
            <a:endParaRPr lang="en-US" sz="2000" dirty="0"/>
          </a:p>
          <a:p>
            <a:r>
              <a:rPr lang="en-US" sz="2000" b="1" dirty="0" smtClean="0">
                <a:solidFill>
                  <a:srgbClr val="000090"/>
                </a:solidFill>
              </a:rPr>
              <a:t>The method we will use to achieve it:</a:t>
            </a:r>
          </a:p>
          <a:p>
            <a:r>
              <a:rPr lang="en" sz="2000" b="1" dirty="0" smtClean="0">
                <a:solidFill>
                  <a:srgbClr val="404040"/>
                </a:solidFill>
                <a:ea typeface="Arial"/>
                <a:cs typeface="Arial"/>
                <a:sym typeface="Arial"/>
              </a:rPr>
              <a:t>• </a:t>
            </a:r>
            <a:r>
              <a:rPr lang="en-US" sz="2000" dirty="0" smtClean="0">
                <a:sym typeface="Arial"/>
              </a:rPr>
              <a:t>Binned shape </a:t>
            </a:r>
            <a:r>
              <a:rPr lang="en-US" sz="2000" dirty="0">
                <a:sym typeface="Arial"/>
              </a:rPr>
              <a:t>analysis </a:t>
            </a:r>
            <a:r>
              <a:rPr lang="en-US" sz="2000" dirty="0" smtClean="0">
                <a:sym typeface="Arial"/>
              </a:rPr>
              <a:t>using Maximum Likelihood Fit</a:t>
            </a:r>
            <a:endParaRPr lang="en-US" sz="2000" dirty="0" smtClean="0"/>
          </a:p>
        </p:txBody>
      </p:sp>
      <p:graphicFrame>
        <p:nvGraphicFramePr>
          <p:cNvPr id="28" name="Object 27"/>
          <p:cNvGraphicFramePr>
            <a:graphicFrameLocks noChangeAspect="1"/>
          </p:cNvGraphicFramePr>
          <p:nvPr>
            <p:extLst>
              <p:ext uri="{D42A27DB-BD31-4B8C-83A1-F6EECF244321}">
                <p14:modId xmlns:p14="http://schemas.microsoft.com/office/powerpoint/2010/main" val="1646535163"/>
              </p:ext>
            </p:extLst>
          </p:nvPr>
        </p:nvGraphicFramePr>
        <p:xfrm>
          <a:off x="4284672" y="4579841"/>
          <a:ext cx="432000" cy="288000"/>
        </p:xfrm>
        <a:graphic>
          <a:graphicData uri="http://schemas.openxmlformats.org/presentationml/2006/ole">
            <mc:AlternateContent xmlns:mc="http://schemas.openxmlformats.org/markup-compatibility/2006">
              <mc:Choice xmlns:v="urn:schemas-microsoft-com:vml" Requires="v">
                <p:oleObj spid="_x0000_s35881" name="Equation" r:id="rId4" imgW="190500" imgH="127000" progId="Equation.3">
                  <p:embed/>
                </p:oleObj>
              </mc:Choice>
              <mc:Fallback>
                <p:oleObj name="Equation" r:id="rId4" imgW="190500" imgH="127000" progId="Equation.3">
                  <p:embed/>
                  <p:pic>
                    <p:nvPicPr>
                      <p:cNvPr id="0" name=""/>
                      <p:cNvPicPr/>
                      <p:nvPr/>
                    </p:nvPicPr>
                    <p:blipFill>
                      <a:blip r:embed="rId5"/>
                      <a:stretch>
                        <a:fillRect/>
                      </a:stretch>
                    </p:blipFill>
                    <p:spPr>
                      <a:xfrm>
                        <a:off x="4284672" y="4579841"/>
                        <a:ext cx="432000" cy="2880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658092367"/>
              </p:ext>
            </p:extLst>
          </p:nvPr>
        </p:nvGraphicFramePr>
        <p:xfrm>
          <a:off x="4840459" y="4579841"/>
          <a:ext cx="432000" cy="288000"/>
        </p:xfrm>
        <a:graphic>
          <a:graphicData uri="http://schemas.openxmlformats.org/presentationml/2006/ole">
            <mc:AlternateContent xmlns:mc="http://schemas.openxmlformats.org/markup-compatibility/2006">
              <mc:Choice xmlns:v="urn:schemas-microsoft-com:vml" Requires="v">
                <p:oleObj spid="_x0000_s35882" name="Equation" r:id="rId6" imgW="190500" imgH="127000" progId="Equation.3">
                  <p:embed/>
                </p:oleObj>
              </mc:Choice>
              <mc:Fallback>
                <p:oleObj name="Equation" r:id="rId6" imgW="190500" imgH="127000" progId="Equation.3">
                  <p:embed/>
                  <p:pic>
                    <p:nvPicPr>
                      <p:cNvPr id="0" name=""/>
                      <p:cNvPicPr/>
                      <p:nvPr/>
                    </p:nvPicPr>
                    <p:blipFill>
                      <a:blip r:embed="rId5"/>
                      <a:stretch>
                        <a:fillRect/>
                      </a:stretch>
                    </p:blipFill>
                    <p:spPr>
                      <a:xfrm>
                        <a:off x="4840459" y="4579841"/>
                        <a:ext cx="432000" cy="288000"/>
                      </a:xfrm>
                      <a:prstGeom prst="rect">
                        <a:avLst/>
                      </a:prstGeom>
                    </p:spPr>
                  </p:pic>
                </p:oleObj>
              </mc:Fallback>
            </mc:AlternateContent>
          </a:graphicData>
        </a:graphic>
      </p:graphicFrame>
      <p:sp>
        <p:nvSpPr>
          <p:cNvPr id="2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30</a:t>
            </a:fld>
            <a:endParaRPr lang="en-US" dirty="0"/>
          </a:p>
        </p:txBody>
      </p:sp>
    </p:spTree>
    <p:extLst>
      <p:ext uri="{BB962C8B-B14F-4D97-AF65-F5344CB8AC3E}">
        <p14:creationId xmlns:p14="http://schemas.microsoft.com/office/powerpoint/2010/main" val="6120433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947944" y="-399135"/>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Data and MC samples</a:t>
            </a:r>
            <a:endParaRPr lang="en-US" b="1" dirty="0">
              <a:solidFill>
                <a:srgbClr val="000090"/>
              </a:solidFill>
            </a:endParaRPr>
          </a:p>
        </p:txBody>
      </p:sp>
      <p:sp>
        <p:nvSpPr>
          <p:cNvPr id="11" name="Rectangle 10"/>
          <p:cNvSpPr/>
          <p:nvPr/>
        </p:nvSpPr>
        <p:spPr>
          <a:xfrm>
            <a:off x="496888" y="1387963"/>
            <a:ext cx="9986421" cy="4801315"/>
          </a:xfrm>
          <a:prstGeom prst="rect">
            <a:avLst/>
          </a:prstGeom>
        </p:spPr>
        <p:txBody>
          <a:bodyPr wrap="square">
            <a:spAutoFit/>
          </a:bodyPr>
          <a:lstStyle/>
          <a:p>
            <a:r>
              <a:rPr lang="en-US" b="1" dirty="0" smtClean="0"/>
              <a:t>DATA</a:t>
            </a:r>
          </a:p>
          <a:p>
            <a:pPr marL="342900" indent="-342900">
              <a:buFont typeface="Arial"/>
              <a:buChar char="•"/>
            </a:pPr>
            <a:r>
              <a:rPr lang="en-US" dirty="0" smtClean="0"/>
              <a:t>Data collected during 2016: </a:t>
            </a:r>
          </a:p>
          <a:p>
            <a:r>
              <a:rPr lang="en-US" dirty="0" smtClean="0"/>
              <a:t>     - </a:t>
            </a:r>
            <a:r>
              <a:rPr lang="en-US" dirty="0" err="1" smtClean="0"/>
              <a:t>DoubleMuon</a:t>
            </a:r>
            <a:r>
              <a:rPr lang="en-US" dirty="0" smtClean="0"/>
              <a:t> and </a:t>
            </a:r>
            <a:r>
              <a:rPr lang="en-US" dirty="0" err="1" smtClean="0"/>
              <a:t>DoubleEG</a:t>
            </a:r>
            <a:r>
              <a:rPr lang="en-US" dirty="0" smtClean="0"/>
              <a:t> data sets</a:t>
            </a:r>
          </a:p>
          <a:p>
            <a:endParaRPr lang="en-US" b="1" dirty="0" smtClean="0">
              <a:solidFill>
                <a:srgbClr val="FF0000"/>
              </a:solidFill>
            </a:endParaRPr>
          </a:p>
          <a:p>
            <a:endParaRPr lang="en-US" b="1" dirty="0" smtClean="0">
              <a:solidFill>
                <a:srgbClr val="FF0000"/>
              </a:solidFill>
            </a:endParaRPr>
          </a:p>
          <a:p>
            <a:r>
              <a:rPr lang="en-US" b="1" dirty="0" smtClean="0">
                <a:solidFill>
                  <a:srgbClr val="0000FF"/>
                </a:solidFill>
              </a:rPr>
              <a:t>SIGNAL</a:t>
            </a:r>
            <a:r>
              <a:rPr lang="en-US" dirty="0">
                <a:solidFill>
                  <a:srgbClr val="0000FF"/>
                </a:solidFill>
              </a:rPr>
              <a:t>:</a:t>
            </a:r>
            <a:r>
              <a:rPr lang="en-US" dirty="0" smtClean="0">
                <a:solidFill>
                  <a:srgbClr val="0000FF"/>
                </a:solidFill>
              </a:rPr>
              <a:t> 250 </a:t>
            </a:r>
            <a:r>
              <a:rPr lang="en-US" dirty="0" err="1" smtClean="0">
                <a:solidFill>
                  <a:srgbClr val="0000FF"/>
                </a:solidFill>
              </a:rPr>
              <a:t>GeV</a:t>
            </a:r>
            <a:r>
              <a:rPr lang="en-US" dirty="0" smtClean="0">
                <a:solidFill>
                  <a:srgbClr val="0000FF"/>
                </a:solidFill>
              </a:rPr>
              <a:t> </a:t>
            </a:r>
            <a:r>
              <a:rPr lang="is-IS" b="1" dirty="0" smtClean="0">
                <a:solidFill>
                  <a:srgbClr val="0000FF"/>
                </a:solidFill>
              </a:rPr>
              <a:t>→ </a:t>
            </a:r>
            <a:r>
              <a:rPr lang="en-US" dirty="0" smtClean="0">
                <a:solidFill>
                  <a:srgbClr val="0000FF"/>
                </a:solidFill>
              </a:rPr>
              <a:t>1000 </a:t>
            </a:r>
            <a:r>
              <a:rPr lang="en-US" dirty="0" err="1" smtClean="0">
                <a:solidFill>
                  <a:srgbClr val="0000FF"/>
                </a:solidFill>
              </a:rPr>
              <a:t>GeV</a:t>
            </a:r>
            <a:endParaRPr lang="en-US" dirty="0" smtClean="0">
              <a:solidFill>
                <a:srgbClr val="0000FF"/>
              </a:solidFill>
              <a:ea typeface="Arial"/>
              <a:cs typeface="Arial"/>
              <a:sym typeface="Arial"/>
            </a:endParaRPr>
          </a:p>
          <a:p>
            <a:pPr marL="342900" indent="-342900">
              <a:buFont typeface="Arial"/>
              <a:buChar char="•"/>
            </a:pPr>
            <a:r>
              <a:rPr lang="en-US" dirty="0" smtClean="0"/>
              <a:t>Gluon 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bbZZ</a:t>
            </a:r>
            <a:r>
              <a:rPr lang="en-US" dirty="0" smtClean="0"/>
              <a:t> </a:t>
            </a:r>
            <a:r>
              <a:rPr lang="is-IS" b="1" dirty="0">
                <a:solidFill>
                  <a:srgbClr val="000000"/>
                </a:solidFill>
              </a:rPr>
              <a:t>→</a:t>
            </a:r>
            <a:r>
              <a:rPr lang="en-US" dirty="0" smtClean="0"/>
              <a:t> 2b2l2</a:t>
            </a:r>
            <a:r>
              <a:rPr lang="en-US" dirty="0" smtClean="0">
                <a:latin typeface="Times"/>
                <a:cs typeface="Times"/>
              </a:rPr>
              <a:t>ν</a:t>
            </a:r>
            <a:r>
              <a:rPr lang="en-US" dirty="0"/>
              <a:t> </a:t>
            </a:r>
            <a:r>
              <a:rPr lang="en-US" dirty="0" smtClean="0"/>
              <a:t/>
            </a:r>
            <a:br>
              <a:rPr lang="en-US" dirty="0" smtClean="0"/>
            </a:br>
            <a:r>
              <a:rPr lang="en-US" dirty="0" smtClean="0"/>
              <a:t>for </a:t>
            </a:r>
            <a:r>
              <a:rPr lang="en-US" dirty="0" smtClean="0"/>
              <a:t>‘ZZ part’ </a:t>
            </a:r>
            <a:r>
              <a:rPr lang="en-US" dirty="0" smtClean="0"/>
              <a:t>of </a:t>
            </a:r>
            <a:r>
              <a:rPr lang="en-US" dirty="0" smtClean="0"/>
              <a:t>signal, </a:t>
            </a:r>
            <a:r>
              <a:rPr lang="en-US" dirty="0" smtClean="0"/>
              <a:t>the main component</a:t>
            </a:r>
          </a:p>
          <a:p>
            <a:pPr marL="342900" indent="-342900">
              <a:buFont typeface="Arial"/>
              <a:buChar char="•"/>
            </a:pPr>
            <a:r>
              <a:rPr lang="en-US" dirty="0" smtClean="0"/>
              <a:t>Gluon </a:t>
            </a:r>
            <a:r>
              <a:rPr lang="en-US" dirty="0"/>
              <a:t>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bbWW</a:t>
            </a:r>
            <a:r>
              <a:rPr lang="en-US" dirty="0" smtClean="0"/>
              <a:t> </a:t>
            </a:r>
            <a:r>
              <a:rPr lang="is-IS" b="1" dirty="0">
                <a:solidFill>
                  <a:srgbClr val="000000"/>
                </a:solidFill>
              </a:rPr>
              <a:t>→</a:t>
            </a:r>
            <a:r>
              <a:rPr lang="en-US" dirty="0" smtClean="0"/>
              <a:t> 2bl</a:t>
            </a:r>
            <a:r>
              <a:rPr lang="en-US" dirty="0" smtClean="0">
                <a:latin typeface="Times"/>
                <a:cs typeface="Times"/>
              </a:rPr>
              <a:t>ν</a:t>
            </a:r>
            <a:r>
              <a:rPr lang="en-US" dirty="0"/>
              <a:t>l</a:t>
            </a:r>
            <a:r>
              <a:rPr lang="en-US" dirty="0">
                <a:latin typeface="Times"/>
                <a:cs typeface="Times"/>
              </a:rPr>
              <a:t>ν</a:t>
            </a:r>
            <a:r>
              <a:rPr lang="en-US" dirty="0" smtClean="0"/>
              <a:t> </a:t>
            </a:r>
            <a:r>
              <a:rPr lang="en-US" dirty="0" smtClean="0"/>
              <a:t/>
            </a:r>
            <a:br>
              <a:rPr lang="en-US" dirty="0" smtClean="0"/>
            </a:br>
            <a:r>
              <a:rPr lang="en-US" dirty="0" smtClean="0"/>
              <a:t>for the minor ‘WW </a:t>
            </a:r>
            <a:r>
              <a:rPr lang="en-US" dirty="0" smtClean="0"/>
              <a:t>part’ </a:t>
            </a:r>
            <a:r>
              <a:rPr lang="en-US" dirty="0" smtClean="0"/>
              <a:t>of signal</a:t>
            </a:r>
            <a:br>
              <a:rPr lang="en-US" dirty="0" smtClean="0"/>
            </a:br>
            <a:endParaRPr lang="en-US" dirty="0" smtClean="0"/>
          </a:p>
          <a:p>
            <a:r>
              <a:rPr lang="en-US" b="1" dirty="0" smtClean="0">
                <a:solidFill>
                  <a:srgbClr val="FF0000"/>
                </a:solidFill>
              </a:rPr>
              <a:t>BACKGROUND</a:t>
            </a:r>
            <a:endParaRPr lang="en-US" dirty="0" smtClean="0"/>
          </a:p>
          <a:p>
            <a:pPr marL="342900" indent="-342900">
              <a:buFont typeface="Arial"/>
              <a:buChar char="•"/>
            </a:pPr>
            <a:r>
              <a:rPr lang="en" dirty="0" smtClean="0"/>
              <a:t>D</a:t>
            </a:r>
            <a:r>
              <a:rPr lang="en-US" dirty="0" err="1" smtClean="0"/>
              <a:t>rell</a:t>
            </a:r>
            <a:r>
              <a:rPr lang="en-US" dirty="0" smtClean="0"/>
              <a:t>-Yan (D</a:t>
            </a:r>
            <a:r>
              <a:rPr lang="en" dirty="0" smtClean="0"/>
              <a:t>Y</a:t>
            </a:r>
            <a:r>
              <a:rPr lang="en-US" dirty="0" smtClean="0"/>
              <a:t>)</a:t>
            </a:r>
            <a:r>
              <a:rPr lang="en" dirty="0" smtClean="0"/>
              <a:t> in </a:t>
            </a:r>
            <a:r>
              <a:rPr lang="en" dirty="0"/>
              <a:t>association with </a:t>
            </a:r>
            <a:r>
              <a:rPr lang="en" dirty="0" smtClean="0"/>
              <a:t>1</a:t>
            </a:r>
            <a:r>
              <a:rPr lang="is-IS" b="1" dirty="0">
                <a:solidFill>
                  <a:srgbClr val="000000"/>
                </a:solidFill>
              </a:rPr>
              <a:t>→</a:t>
            </a:r>
            <a:r>
              <a:rPr lang="en" dirty="0" smtClean="0"/>
              <a:t>4 jets</a:t>
            </a:r>
            <a:endParaRPr lang="en-US" dirty="0" smtClean="0"/>
          </a:p>
          <a:p>
            <a:pPr marL="342900" indent="-342900">
              <a:buFont typeface="Arial"/>
              <a:buChar char="•"/>
            </a:pPr>
            <a:r>
              <a:rPr lang="en-US" dirty="0" smtClean="0"/>
              <a:t>top anti-top (</a:t>
            </a:r>
            <a:r>
              <a:rPr lang="en-US" dirty="0" err="1" smtClean="0"/>
              <a:t>tt</a:t>
            </a:r>
            <a:r>
              <a:rPr lang="en-US" dirty="0" smtClean="0"/>
              <a:t>)</a:t>
            </a:r>
          </a:p>
          <a:p>
            <a:pPr marL="342900" indent="-342900">
              <a:buFont typeface="Arial"/>
              <a:buChar char="•"/>
            </a:pPr>
            <a:r>
              <a:rPr lang="en-US" dirty="0" smtClean="0"/>
              <a:t>Single top (ST), </a:t>
            </a:r>
            <a:r>
              <a:rPr lang="en-US" dirty="0" err="1" smtClean="0"/>
              <a:t>Dibosons</a:t>
            </a:r>
            <a:r>
              <a:rPr lang="en-US" dirty="0" smtClean="0"/>
              <a:t>, and ZH are minor background processes </a:t>
            </a:r>
            <a:br>
              <a:rPr lang="en-US" dirty="0" smtClean="0"/>
            </a:br>
            <a:r>
              <a:rPr lang="en-US" dirty="0" smtClean="0"/>
              <a:t>but also pass our selection</a:t>
            </a:r>
          </a:p>
          <a:p>
            <a:endParaRPr lang="en-US"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31</a:t>
            </a:fld>
            <a:endParaRPr lang="en-US" dirty="0"/>
          </a:p>
        </p:txBody>
      </p:sp>
      <p:pic>
        <p:nvPicPr>
          <p:cNvPr id="2" name="Picture 1"/>
          <p:cNvPicPr>
            <a:picLocks noChangeAspect="1"/>
          </p:cNvPicPr>
          <p:nvPr/>
        </p:nvPicPr>
        <p:blipFill>
          <a:blip r:embed="rId3"/>
          <a:stretch>
            <a:fillRect/>
          </a:stretch>
        </p:blipFill>
        <p:spPr>
          <a:xfrm>
            <a:off x="5584155" y="1387964"/>
            <a:ext cx="3559845" cy="3416496"/>
          </a:xfrm>
          <a:prstGeom prst="rect">
            <a:avLst/>
          </a:prstGeom>
        </p:spPr>
      </p:pic>
      <p:sp>
        <p:nvSpPr>
          <p:cNvPr id="3" name="TextBox 2"/>
          <p:cNvSpPr txBox="1"/>
          <p:nvPr/>
        </p:nvSpPr>
        <p:spPr>
          <a:xfrm>
            <a:off x="7750817" y="4751724"/>
            <a:ext cx="1173193" cy="369332"/>
          </a:xfrm>
          <a:prstGeom prst="rect">
            <a:avLst/>
          </a:prstGeom>
          <a:noFill/>
        </p:spPr>
        <p:txBody>
          <a:bodyPr wrap="square" rtlCol="0">
            <a:spAutoFit/>
          </a:bodyPr>
          <a:lstStyle/>
          <a:p>
            <a:r>
              <a:rPr lang="en-US" dirty="0" smtClean="0"/>
              <a:t>*Z to e</a:t>
            </a:r>
            <a:r>
              <a:rPr lang="en-US" baseline="30000" dirty="0" smtClean="0"/>
              <a:t>-</a:t>
            </a:r>
            <a:r>
              <a:rPr lang="en-US" dirty="0" smtClean="0"/>
              <a:t>e</a:t>
            </a:r>
            <a:r>
              <a:rPr lang="en-US" baseline="30000" dirty="0" smtClean="0"/>
              <a:t>+</a:t>
            </a:r>
            <a:endParaRPr lang="en-US" baseline="30000" dirty="0"/>
          </a:p>
        </p:txBody>
      </p:sp>
    </p:spTree>
    <p:extLst>
      <p:ext uri="{BB962C8B-B14F-4D97-AF65-F5344CB8AC3E}">
        <p14:creationId xmlns:p14="http://schemas.microsoft.com/office/powerpoint/2010/main" val="9323761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2115" y="2784078"/>
            <a:ext cx="8353727" cy="990600"/>
          </a:xfrm>
        </p:spPr>
        <p:txBody>
          <a:bodyPr>
            <a:normAutofit/>
          </a:bodyPr>
          <a:lstStyle/>
          <a:p>
            <a:r>
              <a:rPr lang="en-US" b="1" dirty="0" smtClean="0">
                <a:solidFill>
                  <a:srgbClr val="000090"/>
                </a:solidFill>
              </a:rPr>
              <a:t>              Event selection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32</a:t>
            </a:fld>
            <a:endParaRPr lang="en-US" dirty="0"/>
          </a:p>
        </p:txBody>
      </p:sp>
    </p:spTree>
    <p:extLst>
      <p:ext uri="{BB962C8B-B14F-4D97-AF65-F5344CB8AC3E}">
        <p14:creationId xmlns:p14="http://schemas.microsoft.com/office/powerpoint/2010/main" val="3760968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43140" y="3048324"/>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18774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33</a:t>
            </a:fld>
            <a:endParaRPr lang="en-US" dirty="0"/>
          </a:p>
        </p:txBody>
      </p:sp>
      <p:sp>
        <p:nvSpPr>
          <p:cNvPr id="9" name="Rectangle 8"/>
          <p:cNvSpPr/>
          <p:nvPr/>
        </p:nvSpPr>
        <p:spPr>
          <a:xfrm>
            <a:off x="4218109" y="2615223"/>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80587125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5468093" y="2698610"/>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78021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a:p>
            <a:endParaRPr lang="en-US" sz="2000" dirty="0"/>
          </a:p>
          <a:p>
            <a:pPr>
              <a:buSzPct val="70000"/>
            </a:pPr>
            <a:r>
              <a:rPr lang="en" sz="2000" dirty="0">
                <a:ea typeface="Arial"/>
                <a:cs typeface="Arial"/>
                <a:sym typeface="Arial"/>
              </a:rPr>
              <a:t> • </a:t>
            </a:r>
            <a:r>
              <a:rPr lang="en-US" sz="2000" dirty="0" smtClean="0"/>
              <a:t>On the way to HH </a:t>
            </a:r>
            <a:r>
              <a:rPr lang="en-US" sz="2000" dirty="0" smtClean="0"/>
              <a:t>system select:</a:t>
            </a:r>
            <a:endParaRPr lang="en-US" sz="2000" dirty="0" smtClean="0"/>
          </a:p>
          <a:p>
            <a:r>
              <a:rPr lang="en-US" sz="2000" dirty="0" smtClean="0"/>
              <a:t>    - </a:t>
            </a:r>
            <a:r>
              <a:rPr lang="en" sz="2000" dirty="0" smtClean="0">
                <a:ea typeface="Arial"/>
                <a:cs typeface="Arial"/>
                <a:sym typeface="Arial"/>
              </a:rPr>
              <a:t>≧</a:t>
            </a:r>
            <a:r>
              <a:rPr lang="en-US" sz="2000" dirty="0" smtClean="0">
                <a:ea typeface="Arial"/>
                <a:cs typeface="Arial"/>
                <a:sym typeface="Arial"/>
              </a:rPr>
              <a:t> </a:t>
            </a:r>
            <a:r>
              <a:rPr lang="en-US" sz="2000" dirty="0">
                <a:ea typeface="Arial"/>
                <a:cs typeface="Arial"/>
                <a:sym typeface="Arial"/>
              </a:rPr>
              <a:t>2 b-jets</a:t>
            </a:r>
          </a:p>
          <a:p>
            <a:r>
              <a:rPr lang="en-US" sz="2000" dirty="0" smtClean="0"/>
              <a:t>    - </a:t>
            </a:r>
            <a:r>
              <a:rPr lang="en" sz="2000" dirty="0" smtClean="0">
                <a:ea typeface="Arial"/>
                <a:cs typeface="Arial"/>
                <a:sym typeface="Arial"/>
              </a:rPr>
              <a:t>H</a:t>
            </a:r>
            <a:r>
              <a:rPr lang="en" sz="2000" baseline="-25000" dirty="0" smtClean="0">
                <a:ea typeface="Arial"/>
                <a:cs typeface="Arial"/>
                <a:sym typeface="Arial"/>
              </a:rPr>
              <a:t>bb</a:t>
            </a:r>
            <a:r>
              <a:rPr lang="en" sz="2000" dirty="0" smtClean="0">
                <a:ea typeface="Arial"/>
                <a:cs typeface="Arial"/>
                <a:sym typeface="Arial"/>
              </a:rPr>
              <a:t> </a:t>
            </a:r>
            <a:r>
              <a:rPr lang="en" sz="2000" dirty="0">
                <a:ea typeface="Arial"/>
                <a:cs typeface="Arial"/>
                <a:sym typeface="Arial"/>
              </a:rPr>
              <a:t>mass </a:t>
            </a:r>
            <a:r>
              <a:rPr lang="en-US" sz="2000" dirty="0" smtClean="0">
                <a:ea typeface="Arial"/>
                <a:cs typeface="Arial"/>
                <a:sym typeface="Arial"/>
              </a:rPr>
              <a:t>&gt; 20 </a:t>
            </a:r>
            <a:r>
              <a:rPr lang="en-US" sz="2000" dirty="0" err="1" smtClean="0">
                <a:ea typeface="Arial"/>
                <a:cs typeface="Arial"/>
                <a:sym typeface="Arial"/>
              </a:rPr>
              <a:t>GeV</a:t>
            </a:r>
            <a:endParaRPr lang="en-US" sz="2000" dirty="0" smtClean="0">
              <a:ea typeface="Arial"/>
              <a:cs typeface="Arial"/>
              <a:sym typeface="Arial"/>
            </a:endParaRPr>
          </a:p>
          <a:p>
            <a:r>
              <a:rPr lang="en-US" sz="2000" dirty="0" smtClean="0"/>
              <a:t>    - </a:t>
            </a:r>
            <a:r>
              <a:rPr lang="en-US" sz="2000" dirty="0" smtClean="0">
                <a:ea typeface="Arial"/>
                <a:cs typeface="Arial"/>
                <a:sym typeface="Arial"/>
              </a:rPr>
              <a:t>2 </a:t>
            </a:r>
            <a:r>
              <a:rPr lang="en-US" sz="2000" dirty="0">
                <a:ea typeface="Arial"/>
                <a:cs typeface="Arial"/>
                <a:sym typeface="Arial"/>
              </a:rPr>
              <a:t>leptons</a:t>
            </a:r>
            <a:endParaRPr lang="en" sz="2000" dirty="0">
              <a:ea typeface="Arial"/>
              <a:cs typeface="Arial"/>
              <a:sym typeface="Arial"/>
            </a:endParaRPr>
          </a:p>
          <a:p>
            <a:r>
              <a:rPr lang="en-US" sz="2000" dirty="0" smtClean="0"/>
              <a:t>    - </a:t>
            </a:r>
            <a:r>
              <a:rPr lang="en-US" sz="2000" dirty="0" smtClean="0">
                <a:ea typeface="Arial"/>
                <a:cs typeface="Arial"/>
                <a:sym typeface="Arial"/>
              </a:rPr>
              <a:t>7</a:t>
            </a:r>
            <a:r>
              <a:rPr lang="en" sz="2000" dirty="0" smtClean="0">
                <a:ea typeface="Arial"/>
                <a:cs typeface="Arial"/>
                <a:sym typeface="Arial"/>
              </a:rPr>
              <a:t>6 </a:t>
            </a:r>
            <a:r>
              <a:rPr lang="en" sz="2000" dirty="0">
                <a:ea typeface="Arial"/>
                <a:cs typeface="Arial"/>
                <a:sym typeface="Arial"/>
              </a:rPr>
              <a:t>GeV &lt; </a:t>
            </a:r>
            <a:r>
              <a:rPr lang="en-US" sz="2000" dirty="0" err="1">
                <a:ea typeface="Arial"/>
                <a:cs typeface="Arial"/>
                <a:sym typeface="Arial"/>
              </a:rPr>
              <a:t>Z</a:t>
            </a:r>
            <a:r>
              <a:rPr lang="en-US" sz="2000" i="1" baseline="-25000" dirty="0" err="1">
                <a:latin typeface="Times"/>
                <a:ea typeface="Arial"/>
                <a:cs typeface="Times"/>
                <a:sym typeface="Arial"/>
              </a:rPr>
              <a:t>ll</a:t>
            </a:r>
            <a:r>
              <a:rPr lang="en-US" sz="2000" dirty="0">
                <a:ea typeface="Arial"/>
                <a:cs typeface="Arial"/>
                <a:sym typeface="Arial"/>
              </a:rPr>
              <a:t> </a:t>
            </a:r>
            <a:r>
              <a:rPr lang="en" sz="2000" dirty="0" smtClean="0">
                <a:ea typeface="Arial"/>
                <a:cs typeface="Arial"/>
                <a:sym typeface="Arial"/>
              </a:rPr>
              <a:t>mass</a:t>
            </a:r>
            <a:r>
              <a:rPr lang="en-US" sz="2000" dirty="0" smtClean="0">
                <a:ea typeface="Arial"/>
                <a:cs typeface="Arial"/>
                <a:sym typeface="Arial"/>
              </a:rPr>
              <a:t>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bbWW</a:t>
            </a:r>
            <a:r>
              <a:rPr lang="en-US" sz="2000" dirty="0" smtClean="0">
                <a:ea typeface="Arial"/>
                <a:cs typeface="Arial"/>
                <a:sym typeface="Arial"/>
              </a:rPr>
              <a:t> </a:t>
            </a:r>
            <a:r>
              <a:rPr lang="en-US" sz="2000" dirty="0" smtClean="0">
                <a:ea typeface="Arial"/>
                <a:cs typeface="Arial"/>
                <a:sym typeface="Arial"/>
              </a:rPr>
              <a:t>measurement</a:t>
            </a:r>
          </a:p>
          <a:p>
            <a:r>
              <a:rPr lang="en-US" sz="2000" dirty="0">
                <a:ea typeface="Arial"/>
                <a:cs typeface="Arial"/>
                <a:sym typeface="Arial"/>
              </a:rPr>
              <a:t> </a:t>
            </a:r>
            <a:r>
              <a:rPr lang="en-US" sz="2000" dirty="0" smtClean="0">
                <a:ea typeface="Arial"/>
                <a:cs typeface="Arial"/>
                <a:sym typeface="Arial"/>
              </a:rPr>
              <a:t>   - Missing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selection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bbZZ</a:t>
            </a:r>
            <a:r>
              <a:rPr lang="en-US" sz="2000" dirty="0" smtClean="0">
                <a:ea typeface="Arial"/>
                <a:cs typeface="Arial"/>
                <a:sym typeface="Arial"/>
              </a:rPr>
              <a:t> </a:t>
            </a:r>
            <a:r>
              <a:rPr lang="en-US" sz="2000" dirty="0" smtClean="0">
                <a:ea typeface="Arial"/>
                <a:cs typeface="Arial"/>
                <a:sym typeface="Arial"/>
              </a:rPr>
              <a:t>in 2b2l2q</a:t>
            </a:r>
            <a:r>
              <a:rPr lang="en-US" sz="2000" dirty="0">
                <a:ea typeface="Arial"/>
                <a:cs typeface="Arial"/>
                <a:sym typeface="Arial"/>
              </a:rPr>
              <a:t> </a:t>
            </a:r>
            <a:r>
              <a:rPr lang="en-US" sz="2000" dirty="0" smtClean="0">
                <a:ea typeface="Arial"/>
                <a:cs typeface="Arial"/>
                <a:sym typeface="Arial"/>
              </a:rPr>
              <a:t>state</a:t>
            </a:r>
            <a:endParaRPr lang="en-US" sz="2000" dirty="0">
              <a:ea typeface="Arial"/>
              <a:cs typeface="Arial"/>
              <a:sym typeface="Arial"/>
            </a:endParaRPr>
          </a:p>
          <a:p>
            <a:r>
              <a:rPr lang="en-US" sz="2000" dirty="0" smtClean="0"/>
              <a:t>    - </a:t>
            </a:r>
            <a:r>
              <a:rPr lang="en-US" sz="2000" dirty="0" err="1" smtClean="0">
                <a:ea typeface="Arial"/>
                <a:cs typeface="Arial"/>
                <a:sym typeface="Arial"/>
              </a:rPr>
              <a:t>Z</a:t>
            </a:r>
            <a:r>
              <a:rPr lang="en-US" sz="2000" i="1" baseline="-25000" dirty="0" err="1" smtClean="0">
                <a:latin typeface="Times"/>
                <a:ea typeface="Arial"/>
                <a:cs typeface="Times"/>
                <a:sym typeface="Arial"/>
              </a:rPr>
              <a:t>ll</a:t>
            </a:r>
            <a:r>
              <a:rPr lang="en-US" sz="2000" dirty="0" smtClean="0">
                <a:ea typeface="Arial"/>
                <a:cs typeface="Arial"/>
                <a:sym typeface="Arial"/>
              </a:rPr>
              <a:t>  </a:t>
            </a:r>
            <a:r>
              <a:rPr lang="en-US" sz="2000" dirty="0">
                <a:ea typeface="Arial"/>
                <a:cs typeface="Arial"/>
                <a:sym typeface="Arial"/>
              </a:rPr>
              <a:t>+ </a:t>
            </a:r>
            <a:r>
              <a:rPr lang="en" sz="2000" dirty="0">
                <a:ea typeface="Arial"/>
                <a:cs typeface="Arial"/>
                <a:sym typeface="Arial"/>
              </a:rPr>
              <a:t>H</a:t>
            </a:r>
            <a:r>
              <a:rPr lang="en" sz="2000" baseline="-25000" dirty="0">
                <a:ea typeface="Arial"/>
                <a:cs typeface="Arial"/>
                <a:sym typeface="Arial"/>
              </a:rPr>
              <a:t>bb</a:t>
            </a:r>
            <a:r>
              <a:rPr lang="en" sz="2000" dirty="0">
                <a:ea typeface="Arial"/>
                <a:cs typeface="Arial"/>
                <a:sym typeface="Arial"/>
              </a:rPr>
              <a:t> </a:t>
            </a:r>
            <a:r>
              <a:rPr lang="en-US" sz="2000" dirty="0">
                <a:ea typeface="Arial"/>
                <a:cs typeface="Arial"/>
                <a:sym typeface="Arial"/>
              </a:rPr>
              <a:t>+ m</a:t>
            </a:r>
            <a:r>
              <a:rPr lang="en-US" sz="2000" dirty="0" smtClean="0">
                <a:ea typeface="Arial"/>
                <a:cs typeface="Arial"/>
                <a:sym typeface="Arial"/>
              </a:rPr>
              <a:t>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a:t>
            </a:r>
            <a:r>
              <a:rPr lang="en-US" sz="2000" dirty="0">
                <a:ea typeface="Arial"/>
                <a:cs typeface="Arial"/>
                <a:sym typeface="Arial"/>
              </a:rPr>
              <a:t>≈ HH </a:t>
            </a:r>
            <a:r>
              <a:rPr lang="en-US" sz="2000" dirty="0"/>
              <a:t>candidate </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 Requirement on the pseudo-t</a:t>
            </a:r>
            <a:r>
              <a:rPr lang="en" sz="2000" dirty="0" smtClean="0">
                <a:ea typeface="Arial"/>
                <a:cs typeface="Arial"/>
                <a:sym typeface="Arial"/>
              </a:rPr>
              <a:t>ransverse </a:t>
            </a:r>
            <a:endParaRPr lang="en-US" sz="2000" dirty="0">
              <a:ea typeface="Arial"/>
              <a:cs typeface="Arial"/>
              <a:sym typeface="Arial"/>
            </a:endParaRPr>
          </a:p>
          <a:p>
            <a:r>
              <a:rPr lang="en-US" sz="2000" dirty="0" smtClean="0">
                <a:ea typeface="Arial"/>
                <a:cs typeface="Arial"/>
                <a:sym typeface="Arial"/>
              </a:rPr>
              <a:t>      </a:t>
            </a:r>
            <a:r>
              <a:rPr lang="en" sz="2000" dirty="0" smtClean="0">
                <a:ea typeface="Arial"/>
                <a:cs typeface="Arial"/>
                <a:sym typeface="Arial"/>
              </a:rPr>
              <a:t>mass of HH</a:t>
            </a:r>
            <a:r>
              <a:rPr lang="en-US" sz="2000" dirty="0" smtClean="0">
                <a:ea typeface="Arial"/>
                <a:cs typeface="Arial"/>
                <a:sym typeface="Arial"/>
              </a:rPr>
              <a:t> </a:t>
            </a:r>
            <a:r>
              <a:rPr lang="en" sz="2000" dirty="0" smtClean="0">
                <a:ea typeface="Arial"/>
                <a:cs typeface="Arial"/>
                <a:sym typeface="Arial"/>
              </a:rPr>
              <a:t>≧</a:t>
            </a:r>
            <a:r>
              <a:rPr lang="en-US" sz="2000" dirty="0" smtClean="0">
                <a:ea typeface="Arial"/>
                <a:cs typeface="Arial"/>
                <a:sym typeface="Arial"/>
              </a:rPr>
              <a:t> 10</a:t>
            </a:r>
            <a:r>
              <a:rPr lang="en" sz="2000" dirty="0" smtClean="0">
                <a:ea typeface="Arial"/>
                <a:cs typeface="Arial"/>
                <a:sym typeface="Arial"/>
              </a:rPr>
              <a:t>0 GeV</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a:t>
            </a:r>
            <a:endParaRPr lang="en" sz="2000" dirty="0">
              <a:ea typeface="Arial"/>
              <a:cs typeface="Arial"/>
              <a:sym typeface="Arial"/>
            </a:endParaRPr>
          </a:p>
          <a:p>
            <a:pPr marL="101600" indent="0">
              <a:lnSpc>
                <a:spcPct val="80000"/>
              </a:lnSpc>
              <a:spcBef>
                <a:spcPts val="600"/>
              </a:spcBef>
              <a:buClr>
                <a:srgbClr val="404040"/>
              </a:buClr>
              <a:buSzPct val="100000"/>
              <a:buNone/>
            </a:pPr>
            <a:endParaRPr lang="en-US" sz="2000" dirty="0">
              <a:ea typeface="Arial"/>
              <a:cs typeface="Arial"/>
              <a:sym typeface="Arial"/>
            </a:endParaRPr>
          </a:p>
          <a:p>
            <a:pPr marL="101600" indent="0">
              <a:lnSpc>
                <a:spcPct val="80000"/>
              </a:lnSpc>
              <a:spcBef>
                <a:spcPts val="600"/>
              </a:spcBef>
              <a:buClr>
                <a:srgbClr val="404040"/>
              </a:buClr>
              <a:buSzPct val="10000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34</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582318108"/>
              </p:ext>
            </p:extLst>
          </p:nvPr>
        </p:nvGraphicFramePr>
        <p:xfrm>
          <a:off x="5590726" y="5939328"/>
          <a:ext cx="2114354" cy="507022"/>
        </p:xfrm>
        <a:graphic>
          <a:graphicData uri="http://schemas.openxmlformats.org/presentationml/2006/ole">
            <mc:AlternateContent xmlns:mc="http://schemas.openxmlformats.org/markup-compatibility/2006">
              <mc:Choice xmlns:v="urn:schemas-microsoft-com:vml" Requires="v">
                <p:oleObj spid="_x0000_s36884" name="Equation" r:id="rId5" imgW="1333500" imgH="304800" progId="Equation.3">
                  <p:embed/>
                </p:oleObj>
              </mc:Choice>
              <mc:Fallback>
                <p:oleObj name="Equation" r:id="rId5" imgW="1333500" imgH="304800" progId="Equation.3">
                  <p:embed/>
                  <p:pic>
                    <p:nvPicPr>
                      <p:cNvPr id="0" name=""/>
                      <p:cNvPicPr/>
                      <p:nvPr/>
                    </p:nvPicPr>
                    <p:blipFill>
                      <a:blip r:embed="rId6"/>
                      <a:stretch>
                        <a:fillRect/>
                      </a:stretch>
                    </p:blipFill>
                    <p:spPr>
                      <a:xfrm>
                        <a:off x="5590726" y="5939328"/>
                        <a:ext cx="2114354" cy="507022"/>
                      </a:xfrm>
                      <a:prstGeom prst="rect">
                        <a:avLst/>
                      </a:prstGeom>
                    </p:spPr>
                  </p:pic>
                </p:oleObj>
              </mc:Fallback>
            </mc:AlternateContent>
          </a:graphicData>
        </a:graphic>
      </p:graphicFrame>
      <p:sp>
        <p:nvSpPr>
          <p:cNvPr id="9" name="Rectangle 8"/>
          <p:cNvSpPr/>
          <p:nvPr/>
        </p:nvSpPr>
        <p:spPr>
          <a:xfrm>
            <a:off x="6971844" y="2365946"/>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12407459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04707" y="143360"/>
            <a:ext cx="8229600" cy="990600"/>
          </a:xfrm>
        </p:spPr>
        <p:txBody>
          <a:bodyPr>
            <a:normAutofit/>
          </a:bodyPr>
          <a:lstStyle/>
          <a:p>
            <a:r>
              <a:rPr lang="en-US" b="1" dirty="0" smtClean="0">
                <a:solidFill>
                  <a:srgbClr val="000090"/>
                </a:solidFill>
              </a:rPr>
              <a:t>Signal and control regions</a:t>
            </a:r>
            <a:endParaRPr lang="en-US" b="1" dirty="0">
              <a:solidFill>
                <a:srgbClr val="000090"/>
              </a:solidFill>
            </a:endParaRPr>
          </a:p>
        </p:txBody>
      </p:sp>
      <p:sp>
        <p:nvSpPr>
          <p:cNvPr id="8" name="Shape 212"/>
          <p:cNvSpPr txBox="1">
            <a:spLocks/>
          </p:cNvSpPr>
          <p:nvPr/>
        </p:nvSpPr>
        <p:spPr>
          <a:xfrm>
            <a:off x="243025" y="1085833"/>
            <a:ext cx="9503950" cy="1740015"/>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Signal region is a signal-enriched region</a:t>
            </a:r>
          </a:p>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Control regions are defined for each of the main backgrounds to </a:t>
            </a:r>
          </a:p>
          <a:p>
            <a:pPr marL="101600" indent="0">
              <a:lnSpc>
                <a:spcPct val="80000"/>
              </a:lnSpc>
              <a:spcBef>
                <a:spcPts val="600"/>
              </a:spcBef>
              <a:buClr>
                <a:srgbClr val="404040"/>
              </a:buClr>
              <a:buSzPct val="100000"/>
              <a:buNone/>
            </a:pPr>
            <a:r>
              <a:rPr lang="en-US" sz="2000" dirty="0" smtClean="0">
                <a:solidFill>
                  <a:srgbClr val="404040"/>
                </a:solidFill>
                <a:latin typeface="Arial"/>
                <a:ea typeface="Arial"/>
                <a:cs typeface="Arial"/>
                <a:sym typeface="Arial"/>
              </a:rPr>
              <a:t>     determine (“control”) their normalizations</a:t>
            </a:r>
          </a:p>
          <a:p>
            <a:pPr marL="101600" indent="0">
              <a:lnSpc>
                <a:spcPct val="80000"/>
              </a:lnSpc>
              <a:spcBef>
                <a:spcPts val="600"/>
              </a:spcBef>
              <a:buClr>
                <a:srgbClr val="404040"/>
              </a:buClr>
              <a:buSzPct val="100000"/>
              <a:buNone/>
            </a:pPr>
            <a:endParaRPr lang="en-US" sz="2000" dirty="0" smtClean="0">
              <a:solidFill>
                <a:srgbClr val="404040"/>
              </a:solidFill>
              <a:ea typeface="Arial"/>
              <a:cs typeface="Arial"/>
              <a:sym typeface="Arial"/>
            </a:endParaRP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Signal Region (</a:t>
            </a:r>
            <a:r>
              <a:rPr lang="en-US" sz="2000" b="1" dirty="0" smtClean="0">
                <a:solidFill>
                  <a:schemeClr val="bg2">
                    <a:lumMod val="75000"/>
                  </a:schemeClr>
                </a:solidFill>
                <a:ea typeface="Arial"/>
                <a:cs typeface="Arial"/>
                <a:sym typeface="Arial"/>
              </a:rPr>
              <a:t>SR</a:t>
            </a:r>
            <a:r>
              <a:rPr lang="en-US" sz="2000" dirty="0" smtClean="0">
                <a:solidFill>
                  <a:srgbClr val="404040"/>
                </a:solidFill>
                <a:ea typeface="Arial"/>
                <a:cs typeface="Arial"/>
                <a:sym typeface="Arial"/>
              </a:rPr>
              <a:t>)</a:t>
            </a:r>
            <a:r>
              <a:rPr lang="en-US" sz="2000" dirty="0">
                <a:solidFill>
                  <a:srgbClr val="404040"/>
                </a:solidFill>
                <a:ea typeface="Arial"/>
                <a:cs typeface="Arial"/>
                <a:sym typeface="Arial"/>
              </a:rPr>
              <a:t>:             </a:t>
            </a:r>
            <a:r>
              <a:rPr lang="en-US" sz="2000" dirty="0" smtClean="0">
                <a:solidFill>
                  <a:srgbClr val="404040"/>
                </a:solidFill>
                <a:ea typeface="Arial"/>
                <a:cs typeface="Arial"/>
                <a:sym typeface="Arial"/>
              </a:rPr>
              <a:t>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 [76,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mass = [90, 150]</a:t>
            </a: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Control region DY (</a:t>
            </a:r>
            <a:r>
              <a:rPr lang="en-US" sz="2000" b="1" dirty="0" smtClean="0">
                <a:solidFill>
                  <a:srgbClr val="008000"/>
                </a:solidFill>
                <a:ea typeface="Arial"/>
                <a:cs typeface="Arial"/>
                <a:sym typeface="Arial"/>
              </a:rPr>
              <a:t>CRDY</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a:t>
            </a:r>
            <a:r>
              <a:rPr lang="en-US" sz="2000" dirty="0">
                <a:solidFill>
                  <a:srgbClr val="404040"/>
                </a:solidFill>
                <a:ea typeface="Arial"/>
                <a:cs typeface="Arial"/>
                <a:sym typeface="Arial"/>
              </a:rPr>
              <a:t>= [76, 106], </a:t>
            </a:r>
            <a:r>
              <a:rPr lang="en-US" sz="2000" dirty="0" smtClean="0">
                <a:solidFill>
                  <a:srgbClr val="404040"/>
                </a:solidFill>
                <a:ea typeface="Arial"/>
                <a:cs typeface="Arial"/>
                <a:sym typeface="Arial"/>
              </a:rPr>
              <a:t>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]90-150[</a:t>
            </a:r>
          </a:p>
          <a:p>
            <a:pPr marL="457200" indent="-355600">
              <a:lnSpc>
                <a:spcPct val="80000"/>
              </a:lnSpc>
              <a:spcBef>
                <a:spcPts val="600"/>
              </a:spcBef>
              <a:buClr>
                <a:srgbClr val="404040"/>
              </a:buClr>
              <a:buSzPct val="100000"/>
              <a:buFont typeface="Arial"/>
              <a:buChar char="●"/>
            </a:pPr>
            <a:r>
              <a:rPr lang="en-US" sz="2000" dirty="0">
                <a:solidFill>
                  <a:srgbClr val="404040"/>
                </a:solidFill>
                <a:ea typeface="Arial"/>
                <a:cs typeface="Arial"/>
                <a:sym typeface="Arial"/>
              </a:rPr>
              <a:t>Control region </a:t>
            </a:r>
            <a:r>
              <a:rPr lang="en-US" sz="2000" dirty="0" smtClean="0">
                <a:solidFill>
                  <a:srgbClr val="404040"/>
                </a:solidFill>
                <a:ea typeface="Arial"/>
                <a:cs typeface="Arial"/>
                <a:sym typeface="Arial"/>
              </a:rPr>
              <a:t>TT (</a:t>
            </a:r>
            <a:r>
              <a:rPr lang="en-US" sz="2000" b="1" dirty="0" smtClean="0">
                <a:solidFill>
                  <a:srgbClr val="FF0000"/>
                </a:solidFill>
                <a:ea typeface="Arial"/>
                <a:cs typeface="Arial"/>
                <a:sym typeface="Arial"/>
              </a:rPr>
              <a:t>CRTT</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&gt;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 150</a:t>
            </a:r>
            <a:r>
              <a:rPr lang="en-US" sz="2000" dirty="0" smtClean="0">
                <a:solidFill>
                  <a:srgbClr val="404040"/>
                </a:solidFill>
                <a:ea typeface="Arial"/>
                <a:cs typeface="Arial"/>
                <a:sym typeface="Arial"/>
              </a:rPr>
              <a:t>]</a:t>
            </a:r>
          </a:p>
        </p:txBody>
      </p:sp>
      <p:grpSp>
        <p:nvGrpSpPr>
          <p:cNvPr id="2" name="Group 1"/>
          <p:cNvGrpSpPr/>
          <p:nvPr/>
        </p:nvGrpSpPr>
        <p:grpSpPr>
          <a:xfrm>
            <a:off x="2760295" y="2864410"/>
            <a:ext cx="4632776" cy="3974314"/>
            <a:chOff x="2534765" y="2638880"/>
            <a:chExt cx="4632776" cy="3974314"/>
          </a:xfrm>
        </p:grpSpPr>
        <p:cxnSp>
          <p:nvCxnSpPr>
            <p:cNvPr id="11" name="Straight Arrow Connector 10"/>
            <p:cNvCxnSpPr/>
            <p:nvPr/>
          </p:nvCxnSpPr>
          <p:spPr>
            <a:xfrm>
              <a:off x="2885147" y="6226140"/>
              <a:ext cx="33395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885147" y="4050124"/>
              <a:ext cx="0" cy="2176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885147" y="5468932"/>
              <a:ext cx="33395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85147" y="4730335"/>
              <a:ext cx="3339555" cy="123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624925" y="4050124"/>
              <a:ext cx="0" cy="2176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4907222" y="4050124"/>
              <a:ext cx="2" cy="2176018"/>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881539" y="4769796"/>
              <a:ext cx="754734"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SR</a:t>
              </a:r>
              <a:endParaRPr lang="en-US"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4945987" y="4769796"/>
              <a:ext cx="1278715"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CRTT</a:t>
              </a:r>
              <a:endParaRPr lang="en-US" sz="32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20" name="Rectangle 19"/>
            <p:cNvSpPr/>
            <p:nvPr/>
          </p:nvSpPr>
          <p:spPr>
            <a:xfrm>
              <a:off x="3605032" y="4050124"/>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sp>
          <p:nvSpPr>
            <p:cNvPr id="21" name="TextBox 20"/>
            <p:cNvSpPr txBox="1"/>
            <p:nvPr/>
          </p:nvSpPr>
          <p:spPr>
            <a:xfrm>
              <a:off x="3456309" y="6226711"/>
              <a:ext cx="3711232" cy="338554"/>
            </a:xfrm>
            <a:prstGeom prst="rect">
              <a:avLst/>
            </a:prstGeom>
            <a:noFill/>
          </p:spPr>
          <p:txBody>
            <a:bodyPr wrap="square" rtlCol="0">
              <a:spAutoFit/>
            </a:bodyPr>
            <a:lstStyle/>
            <a:p>
              <a:r>
                <a:rPr lang="en-US" sz="1600" dirty="0" smtClean="0"/>
                <a:t>76                 106       Zll mass</a:t>
              </a:r>
              <a:endParaRPr lang="en-US" sz="1600" dirty="0"/>
            </a:p>
          </p:txBody>
        </p:sp>
        <p:sp>
          <p:nvSpPr>
            <p:cNvPr id="22" name="TextBox 21"/>
            <p:cNvSpPr txBox="1"/>
            <p:nvPr/>
          </p:nvSpPr>
          <p:spPr>
            <a:xfrm rot="16200000">
              <a:off x="716885" y="4456760"/>
              <a:ext cx="3974314" cy="338554"/>
            </a:xfrm>
            <a:prstGeom prst="rect">
              <a:avLst/>
            </a:prstGeom>
            <a:noFill/>
          </p:spPr>
          <p:txBody>
            <a:bodyPr wrap="square" rtlCol="0">
              <a:spAutoFit/>
            </a:bodyPr>
            <a:lstStyle/>
            <a:p>
              <a:r>
                <a:rPr lang="en-US" sz="1600" dirty="0" smtClean="0"/>
                <a:t>   20         90        150     Hbb mass</a:t>
              </a:r>
              <a:endParaRPr lang="en-US" sz="1600" dirty="0"/>
            </a:p>
          </p:txBody>
        </p:sp>
        <p:sp>
          <p:nvSpPr>
            <p:cNvPr id="23" name="Rectangle 22"/>
            <p:cNvSpPr/>
            <p:nvPr/>
          </p:nvSpPr>
          <p:spPr>
            <a:xfrm>
              <a:off x="3605033" y="5516661"/>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grpSp>
      <p:sp>
        <p:nvSpPr>
          <p:cNvPr id="25"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35</a:t>
            </a:fld>
            <a:endParaRPr lang="en-US" dirty="0"/>
          </a:p>
        </p:txBody>
      </p:sp>
    </p:spTree>
    <p:extLst>
      <p:ext uri="{BB962C8B-B14F-4D97-AF65-F5344CB8AC3E}">
        <p14:creationId xmlns:p14="http://schemas.microsoft.com/office/powerpoint/2010/main" val="21639997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5917" y="2754198"/>
            <a:ext cx="6425001" cy="990600"/>
          </a:xfrm>
        </p:spPr>
        <p:txBody>
          <a:bodyPr>
            <a:normAutofit/>
          </a:bodyPr>
          <a:lstStyle/>
          <a:p>
            <a:r>
              <a:rPr lang="en-US" b="1" dirty="0" smtClean="0">
                <a:solidFill>
                  <a:srgbClr val="000090"/>
                </a:solidFill>
              </a:rPr>
              <a:t>Background reduction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36</a:t>
            </a:fld>
            <a:endParaRPr lang="en-US" dirty="0"/>
          </a:p>
        </p:txBody>
      </p:sp>
    </p:spTree>
    <p:extLst>
      <p:ext uri="{BB962C8B-B14F-4D97-AF65-F5344CB8AC3E}">
        <p14:creationId xmlns:p14="http://schemas.microsoft.com/office/powerpoint/2010/main" val="14931814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37</a:t>
            </a:fld>
            <a:endParaRPr lang="en-US" dirty="0"/>
          </a:p>
        </p:txBody>
      </p:sp>
      <p:sp>
        <p:nvSpPr>
          <p:cNvPr id="2" name="TextBox 1"/>
          <p:cNvSpPr txBox="1"/>
          <p:nvPr/>
        </p:nvSpPr>
        <p:spPr>
          <a:xfrm>
            <a:off x="305570" y="1340113"/>
            <a:ext cx="8980870" cy="1477328"/>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9885477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38</a:t>
            </a:fld>
            <a:endParaRPr lang="en-US" dirty="0"/>
          </a:p>
        </p:txBody>
      </p:sp>
      <p:sp>
        <p:nvSpPr>
          <p:cNvPr id="2" name="TextBox 1"/>
          <p:cNvSpPr txBox="1"/>
          <p:nvPr/>
        </p:nvSpPr>
        <p:spPr>
          <a:xfrm>
            <a:off x="305570" y="1340113"/>
            <a:ext cx="8980870" cy="175432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39</a:t>
            </a:fld>
            <a:endParaRPr lang="en-US" dirty="0"/>
          </a:p>
        </p:txBody>
      </p:sp>
      <p:sp>
        <p:nvSpPr>
          <p:cNvPr id="2" name="TextBox 1"/>
          <p:cNvSpPr txBox="1"/>
          <p:nvPr/>
        </p:nvSpPr>
        <p:spPr>
          <a:xfrm>
            <a:off x="305570" y="1340113"/>
            <a:ext cx="8980870" cy="3416320"/>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a:t>
            </a:fld>
            <a:endParaRPr lang="en-US" dirty="0"/>
          </a:p>
        </p:txBody>
      </p:sp>
      <p:sp>
        <p:nvSpPr>
          <p:cNvPr id="2" name="TextBox 1"/>
          <p:cNvSpPr txBox="1"/>
          <p:nvPr/>
        </p:nvSpPr>
        <p:spPr>
          <a:xfrm>
            <a:off x="498520" y="1022619"/>
            <a:ext cx="8306789" cy="2462212"/>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b="1"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40</a:t>
            </a:fld>
            <a:endParaRPr lang="en-US" dirty="0"/>
          </a:p>
        </p:txBody>
      </p:sp>
      <p:sp>
        <p:nvSpPr>
          <p:cNvPr id="2" name="TextBox 1"/>
          <p:cNvSpPr txBox="1"/>
          <p:nvPr/>
        </p:nvSpPr>
        <p:spPr>
          <a:xfrm>
            <a:off x="305570" y="1340113"/>
            <a:ext cx="8980870" cy="424731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41</a:t>
            </a:fld>
            <a:endParaRPr lang="en-US" dirty="0"/>
          </a:p>
        </p:txBody>
      </p:sp>
      <p:sp>
        <p:nvSpPr>
          <p:cNvPr id="2" name="TextBox 1"/>
          <p:cNvSpPr txBox="1"/>
          <p:nvPr/>
        </p:nvSpPr>
        <p:spPr>
          <a:xfrm>
            <a:off x="305570" y="1340113"/>
            <a:ext cx="8980870" cy="5632312"/>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endParaRPr lang="en-US" dirty="0" smtClean="0">
              <a:cs typeface="Arial"/>
            </a:endParaRPr>
          </a:p>
          <a:p>
            <a:pPr marL="285750" indent="-285750">
              <a:buFont typeface="Arial"/>
              <a:buChar char="•"/>
            </a:pPr>
            <a:r>
              <a:rPr lang="en-US" dirty="0" smtClean="0">
                <a:cs typeface="Arial"/>
              </a:rPr>
              <a:t>The input to BDT is a set </a:t>
            </a:r>
            <a:r>
              <a:rPr lang="en-US" dirty="0">
                <a:cs typeface="Arial"/>
              </a:rPr>
              <a:t>of nine </a:t>
            </a:r>
            <a:r>
              <a:rPr lang="en-US" dirty="0" smtClean="0">
                <a:cs typeface="Arial"/>
              </a:rPr>
              <a:t>variables:</a:t>
            </a:r>
          </a:p>
          <a:p>
            <a:r>
              <a:rPr lang="en-US" b="1" dirty="0" smtClean="0">
                <a:solidFill>
                  <a:srgbClr val="404040"/>
                </a:solidFill>
                <a:ea typeface="Arial"/>
                <a:cs typeface="Arial"/>
                <a:sym typeface="Arial"/>
              </a:rPr>
              <a:t>    </a:t>
            </a:r>
            <a:r>
              <a:rPr lang="en-US" dirty="0" smtClean="0"/>
              <a:t>- M</a:t>
            </a:r>
            <a:r>
              <a:rPr lang="en-US" baseline="-25000" dirty="0" smtClean="0"/>
              <a:t>T</a:t>
            </a:r>
            <a:r>
              <a:rPr lang="en-US" dirty="0" smtClean="0"/>
              <a:t> and </a:t>
            </a:r>
            <a:r>
              <a:rPr lang="en-US" dirty="0" err="1" smtClean="0"/>
              <a:t>p</a:t>
            </a:r>
            <a:r>
              <a:rPr lang="en-US" baseline="-25000" dirty="0" err="1" smtClean="0"/>
              <a:t>T</a:t>
            </a:r>
            <a:r>
              <a:rPr lang="en-US" dirty="0" smtClean="0"/>
              <a:t> of Z boson and Higgs boson candidates</a:t>
            </a:r>
          </a:p>
          <a:p>
            <a:r>
              <a:rPr lang="en-US" dirty="0" smtClean="0"/>
              <a:t>    - ΔR between leptons and ΔR between b jets</a:t>
            </a:r>
          </a:p>
          <a:p>
            <a:r>
              <a:rPr lang="en-US" dirty="0" smtClean="0"/>
              <a:t>    - Missing </a:t>
            </a:r>
            <a:r>
              <a:rPr lang="en-US" dirty="0" err="1" smtClean="0"/>
              <a:t>p</a:t>
            </a:r>
            <a:r>
              <a:rPr lang="en-US" baseline="-25000" dirty="0" err="1" smtClean="0"/>
              <a:t>T</a:t>
            </a:r>
            <a:r>
              <a:rPr lang="en-US" dirty="0" smtClean="0"/>
              <a:t> (MET)</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smtClean="0">
                <a:solidFill>
                  <a:srgbClr val="000090"/>
                </a:solidFill>
              </a:rPr>
              <a:t>Data-MC disagreements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42</a:t>
            </a:fld>
            <a:endParaRPr lang="en-US" dirty="0"/>
          </a:p>
        </p:txBody>
      </p:sp>
    </p:spTree>
    <p:extLst>
      <p:ext uri="{BB962C8B-B14F-4D97-AF65-F5344CB8AC3E}">
        <p14:creationId xmlns:p14="http://schemas.microsoft.com/office/powerpoint/2010/main" val="382854646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43</a:t>
            </a:fld>
            <a:endParaRPr lang="en-US" dirty="0"/>
          </a:p>
        </p:txBody>
      </p:sp>
      <p:sp>
        <p:nvSpPr>
          <p:cNvPr id="4" name="Rectangle 3"/>
          <p:cNvSpPr/>
          <p:nvPr/>
        </p:nvSpPr>
        <p:spPr>
          <a:xfrm>
            <a:off x="1057476" y="1861066"/>
            <a:ext cx="8026334" cy="3103413"/>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6" name="Picture 5"/>
          <p:cNvPicPr>
            <a:picLocks noChangeAspect="1"/>
          </p:cNvPicPr>
          <p:nvPr/>
        </p:nvPicPr>
        <p:blipFill>
          <a:blip r:embed="rId3"/>
          <a:stretch>
            <a:fillRect/>
          </a:stretch>
        </p:blipFill>
        <p:spPr>
          <a:xfrm>
            <a:off x="5138623" y="1187586"/>
            <a:ext cx="2855316" cy="2740337"/>
          </a:xfrm>
          <a:prstGeom prst="rect">
            <a:avLst/>
          </a:prstGeom>
        </p:spPr>
      </p:pic>
      <p:pic>
        <p:nvPicPr>
          <p:cNvPr id="9" name="Picture 8"/>
          <p:cNvPicPr>
            <a:picLocks noChangeAspect="1"/>
          </p:cNvPicPr>
          <p:nvPr/>
        </p:nvPicPr>
        <p:blipFill>
          <a:blip r:embed="rId4"/>
          <a:stretch>
            <a:fillRect/>
          </a:stretch>
        </p:blipFill>
        <p:spPr>
          <a:xfrm>
            <a:off x="5138623" y="4108453"/>
            <a:ext cx="2855316" cy="2740337"/>
          </a:xfrm>
          <a:prstGeom prst="rect">
            <a:avLst/>
          </a:prstGeom>
        </p:spPr>
      </p:pic>
      <p:sp>
        <p:nvSpPr>
          <p:cNvPr id="12" name="TextBox 11"/>
          <p:cNvSpPr txBox="1"/>
          <p:nvPr/>
        </p:nvSpPr>
        <p:spPr>
          <a:xfrm>
            <a:off x="5273681" y="1071609"/>
            <a:ext cx="3679559" cy="3293209"/>
          </a:xfrm>
          <a:prstGeom prst="rect">
            <a:avLst/>
          </a:prstGeom>
          <a:noFill/>
        </p:spPr>
        <p:txBody>
          <a:bodyPr wrap="square" rtlCol="0">
            <a:spAutoFit/>
          </a:bodyPr>
          <a:lstStyle/>
          <a:p>
            <a:r>
              <a:rPr lang="en-US" sz="1600" b="1" dirty="0" smtClean="0">
                <a:solidFill>
                  <a:srgbClr val="0000FF"/>
                </a:solidFill>
              </a:rPr>
              <a:t>No Scale Factors</a:t>
            </a: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r>
              <a:rPr lang="en-US" sz="1600" b="1" dirty="0" smtClean="0">
                <a:solidFill>
                  <a:srgbClr val="1FC322"/>
                </a:solidFill>
              </a:rPr>
              <a:t>After Scale Factors are applied</a:t>
            </a:r>
            <a:endParaRPr lang="en-US" sz="1600" b="1" dirty="0">
              <a:solidFill>
                <a:srgbClr val="1FC322"/>
              </a:solidFill>
            </a:endParaRPr>
          </a:p>
        </p:txBody>
      </p:sp>
    </p:spTree>
    <p:extLst>
      <p:ext uri="{BB962C8B-B14F-4D97-AF65-F5344CB8AC3E}">
        <p14:creationId xmlns:p14="http://schemas.microsoft.com/office/powerpoint/2010/main" val="30094290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44</a:t>
            </a:fld>
            <a:endParaRPr lang="en-US" dirty="0"/>
          </a:p>
        </p:txBody>
      </p:sp>
    </p:spTree>
    <p:extLst>
      <p:ext uri="{BB962C8B-B14F-4D97-AF65-F5344CB8AC3E}">
        <p14:creationId xmlns:p14="http://schemas.microsoft.com/office/powerpoint/2010/main" val="22893149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45</a:t>
            </a:fld>
            <a:endParaRPr lang="en-US" dirty="0"/>
          </a:p>
        </p:txBody>
      </p:sp>
      <p:sp>
        <p:nvSpPr>
          <p:cNvPr id="3" name="Rectangle 2"/>
          <p:cNvSpPr/>
          <p:nvPr/>
        </p:nvSpPr>
        <p:spPr>
          <a:xfrm>
            <a:off x="4160590" y="1432151"/>
            <a:ext cx="4572000" cy="1077218"/>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53979135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46</a:t>
            </a:fld>
            <a:endParaRPr lang="en-US" dirty="0"/>
          </a:p>
        </p:txBody>
      </p:sp>
      <p:sp>
        <p:nvSpPr>
          <p:cNvPr id="3" name="Rectangle 2"/>
          <p:cNvSpPr/>
          <p:nvPr/>
        </p:nvSpPr>
        <p:spPr>
          <a:xfrm>
            <a:off x="4160590" y="1432151"/>
            <a:ext cx="4572000" cy="206210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47</a:t>
            </a:fld>
            <a:endParaRPr lang="en-US" dirty="0"/>
          </a:p>
        </p:txBody>
      </p:sp>
      <p:sp>
        <p:nvSpPr>
          <p:cNvPr id="3" name="Rectangle 2"/>
          <p:cNvSpPr/>
          <p:nvPr/>
        </p:nvSpPr>
        <p:spPr>
          <a:xfrm>
            <a:off x="4160590" y="1432151"/>
            <a:ext cx="4572000" cy="280076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48</a:t>
            </a:fld>
            <a:endParaRPr lang="en-US" dirty="0"/>
          </a:p>
        </p:txBody>
      </p:sp>
      <p:sp>
        <p:nvSpPr>
          <p:cNvPr id="3" name="Rectangle 2"/>
          <p:cNvSpPr/>
          <p:nvPr/>
        </p:nvSpPr>
        <p:spPr>
          <a:xfrm>
            <a:off x="4160590" y="1432151"/>
            <a:ext cx="4572000" cy="403187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49</a:t>
            </a:fld>
            <a:endParaRPr lang="en-US" dirty="0"/>
          </a:p>
        </p:txBody>
      </p:sp>
      <p:sp>
        <p:nvSpPr>
          <p:cNvPr id="3" name="Rectangle 2"/>
          <p:cNvSpPr/>
          <p:nvPr/>
        </p:nvSpPr>
        <p:spPr>
          <a:xfrm>
            <a:off x="4160590" y="1432151"/>
            <a:ext cx="4572000" cy="452431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a:t>
            </a:fld>
            <a:endParaRPr lang="en-US" dirty="0"/>
          </a:p>
        </p:txBody>
      </p:sp>
      <p:sp>
        <p:nvSpPr>
          <p:cNvPr id="2" name="TextBox 1"/>
          <p:cNvSpPr txBox="1"/>
          <p:nvPr/>
        </p:nvSpPr>
        <p:spPr>
          <a:xfrm>
            <a:off x="498520" y="1022619"/>
            <a:ext cx="8306789" cy="3477875"/>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b="1" dirty="0" smtClean="0">
                <a:latin typeface="Times Bold"/>
                <a:cs typeface="Times Bold"/>
                <a:sym typeface="Wingdings"/>
              </a:rPr>
              <a:t>The drama:</a:t>
            </a:r>
          </a:p>
          <a:p>
            <a:r>
              <a:rPr lang="en-US" sz="2200" dirty="0" smtClean="0">
                <a:latin typeface="Times Bold"/>
                <a:cs typeface="Times Bold"/>
                <a:sym typeface="Wingdings"/>
              </a:rPr>
              <a:t>HH</a:t>
            </a:r>
            <a:r>
              <a:rPr lang="en-US" sz="2200" dirty="0" smtClean="0">
                <a:latin typeface="Times Bold"/>
                <a:cs typeface="Times Bold"/>
                <a:sym typeface="Wingdings"/>
              </a:rPr>
              <a:t> </a:t>
            </a:r>
            <a:r>
              <a:rPr lang="en-US" sz="2200" dirty="0" smtClean="0">
                <a:latin typeface="Times Bold"/>
                <a:cs typeface="Times Bold"/>
                <a:sym typeface="Wingdings"/>
              </a:rPr>
              <a:t>is 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50</a:t>
            </a:fld>
            <a:endParaRPr lang="en-US" dirty="0"/>
          </a:p>
        </p:txBody>
      </p:sp>
      <p:sp>
        <p:nvSpPr>
          <p:cNvPr id="3" name="Rectangle 2"/>
          <p:cNvSpPr/>
          <p:nvPr/>
        </p:nvSpPr>
        <p:spPr>
          <a:xfrm>
            <a:off x="4160590" y="1432151"/>
            <a:ext cx="4572000" cy="4770537"/>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r>
              <a:rPr lang="en-US" sz="1600" dirty="0" smtClean="0">
                <a:latin typeface="Arial (Body)"/>
                <a:cs typeface="Arial (Body)"/>
              </a:rPr>
              <a:t>Indeed </a:t>
            </a:r>
            <a:r>
              <a:rPr lang="en-US" sz="1600" i="1" dirty="0" err="1" smtClean="0">
                <a:latin typeface="Arial (Body)"/>
                <a:cs typeface="Arial (Body)"/>
              </a:rPr>
              <a:t>τ</a:t>
            </a:r>
            <a:r>
              <a:rPr lang="en-US" sz="1600" dirty="0">
                <a:latin typeface="Arial (Body)"/>
                <a:cs typeface="Arial (Body)"/>
              </a:rPr>
              <a:t>=</a:t>
            </a:r>
            <a:r>
              <a:rPr lang="en-US" sz="1600" dirty="0" smtClean="0">
                <a:latin typeface="Arial (Body)"/>
                <a:cs typeface="Arial (Body)"/>
              </a:rPr>
              <a:t>1 </a:t>
            </a:r>
            <a:r>
              <a:rPr lang="en-US" sz="1600" dirty="0">
                <a:latin typeface="Arial (Body)"/>
                <a:cs typeface="Arial (Body)"/>
              </a:rPr>
              <a:t>is the maximum-likelihood solution. </a:t>
            </a:r>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377931099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51</a:t>
            </a:fld>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58178260"/>
              </p:ext>
            </p:extLst>
          </p:nvPr>
        </p:nvGraphicFramePr>
        <p:xfrm>
          <a:off x="1268145" y="1284181"/>
          <a:ext cx="6209658" cy="2276875"/>
        </p:xfrm>
        <a:graphic>
          <a:graphicData uri="http://schemas.openxmlformats.org/presentationml/2006/ole">
            <mc:AlternateContent xmlns:mc="http://schemas.openxmlformats.org/markup-compatibility/2006">
              <mc:Choice xmlns:v="urn:schemas-microsoft-com:vml" Requires="v">
                <p:oleObj spid="_x0000_s28699" name="Equation" r:id="rId4" imgW="2667000" imgH="977900" progId="Equation.3">
                  <p:embed/>
                </p:oleObj>
              </mc:Choice>
              <mc:Fallback>
                <p:oleObj name="Equation" r:id="rId4" imgW="2667000" imgH="977900" progId="Equation.3">
                  <p:embed/>
                  <p:pic>
                    <p:nvPicPr>
                      <p:cNvPr id="0" name=""/>
                      <p:cNvPicPr/>
                      <p:nvPr/>
                    </p:nvPicPr>
                    <p:blipFill>
                      <a:blip r:embed="rId5"/>
                      <a:stretch>
                        <a:fillRect/>
                      </a:stretch>
                    </p:blipFill>
                    <p:spPr>
                      <a:xfrm>
                        <a:off x="1268145" y="1284181"/>
                        <a:ext cx="6209658" cy="2276875"/>
                      </a:xfrm>
                      <a:prstGeom prst="rect">
                        <a:avLst/>
                      </a:prstGeom>
                    </p:spPr>
                  </p:pic>
                </p:oleObj>
              </mc:Fallback>
            </mc:AlternateContent>
          </a:graphicData>
        </a:graphic>
      </p:graphicFrame>
      <p:sp>
        <p:nvSpPr>
          <p:cNvPr id="8" name="TextBox 7"/>
          <p:cNvSpPr txBox="1"/>
          <p:nvPr/>
        </p:nvSpPr>
        <p:spPr>
          <a:xfrm>
            <a:off x="1242952" y="3810330"/>
            <a:ext cx="8629158" cy="2661241"/>
          </a:xfrm>
          <a:prstGeom prst="rect">
            <a:avLst/>
          </a:prstGeom>
          <a:noFill/>
        </p:spPr>
        <p:txBody>
          <a:bodyPr wrap="square" rtlCol="0">
            <a:spAutoFit/>
          </a:bodyPr>
          <a:lstStyle/>
          <a:p>
            <a:pPr>
              <a:lnSpc>
                <a:spcPct val="80000"/>
              </a:lnSpc>
            </a:pPr>
            <a:r>
              <a:rPr lang="en-US" sz="1600" dirty="0">
                <a:latin typeface="Times Roman"/>
                <a:cs typeface="Times Roman"/>
              </a:rPr>
              <a:t>Index </a:t>
            </a:r>
            <a:r>
              <a:rPr lang="en-US" sz="1600" dirty="0" err="1">
                <a:latin typeface="Times Roman"/>
                <a:cs typeface="Times Roman"/>
              </a:rPr>
              <a:t>i</a:t>
            </a:r>
            <a:r>
              <a:rPr lang="en-US" sz="1600" dirty="0">
                <a:latin typeface="Times Roman"/>
                <a:cs typeface="Times Roman"/>
              </a:rPr>
              <a:t> is reserved for bins of the input distributions </a:t>
            </a:r>
            <a:endParaRPr lang="en-US" sz="1600" dirty="0" smtClean="0">
              <a:latin typeface="Times Roman"/>
              <a:cs typeface="Times Roman"/>
            </a:endParaRP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Index j is reserved for uncertainties </a:t>
            </a:r>
          </a:p>
          <a:p>
            <a:pPr>
              <a:lnSpc>
                <a:spcPct val="80000"/>
              </a:lnSpc>
            </a:pPr>
            <a:endParaRPr lang="en-US" sz="1600" dirty="0">
              <a:latin typeface="Times Roman"/>
              <a:cs typeface="Times Roman"/>
            </a:endParaRPr>
          </a:p>
          <a:p>
            <a:pPr>
              <a:lnSpc>
                <a:spcPct val="80000"/>
              </a:lnSpc>
            </a:pPr>
            <a:r>
              <a:rPr lang="en-US" sz="1600" dirty="0" err="1">
                <a:latin typeface="Times Roman"/>
                <a:cs typeface="Times Roman"/>
              </a:rPr>
              <a:t>n</a:t>
            </a:r>
            <a:r>
              <a:rPr lang="en-US" sz="1600" baseline="-25000" dirty="0" err="1">
                <a:latin typeface="Times Roman"/>
                <a:cs typeface="Times Roman"/>
              </a:rPr>
              <a:t>i</a:t>
            </a:r>
            <a:r>
              <a:rPr lang="en-US" sz="1600" dirty="0">
                <a:latin typeface="Times Roman"/>
                <a:cs typeface="Times Roman"/>
              </a:rPr>
              <a:t> is the number of observed data events in the bin </a:t>
            </a:r>
            <a:r>
              <a:rPr lang="en-US" sz="1600" dirty="0" err="1">
                <a:latin typeface="Times Roman"/>
                <a:cs typeface="Times Roman"/>
              </a:rPr>
              <a:t>i</a:t>
            </a:r>
            <a:r>
              <a:rPr lang="en-US" sz="1600" dirty="0">
                <a:latin typeface="Times Roman"/>
                <a:cs typeface="Times Roman"/>
              </a:rPr>
              <a:t>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Index k </a:t>
            </a:r>
            <a:r>
              <a:rPr lang="en-US" sz="1600" dirty="0">
                <a:latin typeface="Times Roman"/>
                <a:cs typeface="Times Roman"/>
              </a:rPr>
              <a:t>refers to the background process k, and </a:t>
            </a:r>
            <a:r>
              <a:rPr lang="en-US" sz="1600" dirty="0" err="1">
                <a:latin typeface="Times Roman"/>
                <a:cs typeface="Times Roman"/>
              </a:rPr>
              <a:t>B</a:t>
            </a:r>
            <a:r>
              <a:rPr lang="en-US" sz="1600" baseline="-25000" dirty="0" err="1">
                <a:latin typeface="Times Roman"/>
                <a:cs typeface="Times Roman"/>
              </a:rPr>
              <a:t>k,i</a:t>
            </a:r>
            <a:r>
              <a:rPr lang="en-US" sz="1600" dirty="0">
                <a:latin typeface="Times Roman"/>
                <a:cs typeface="Times Roman"/>
              </a:rPr>
              <a:t> is the content of the bin </a:t>
            </a:r>
            <a:r>
              <a:rPr lang="en-US" sz="1600" dirty="0" err="1">
                <a:latin typeface="Times Roman"/>
                <a:cs typeface="Times Roman"/>
              </a:rPr>
              <a:t>i</a:t>
            </a:r>
            <a:r>
              <a:rPr lang="en-US" sz="1600" dirty="0">
                <a:latin typeface="Times Roman"/>
                <a:cs typeface="Times Roman"/>
              </a:rPr>
              <a:t> of the </a:t>
            </a:r>
            <a:r>
              <a:rPr lang="en-US" sz="1600" dirty="0" smtClean="0">
                <a:latin typeface="Times Roman"/>
                <a:cs typeface="Times Roman"/>
              </a:rPr>
              <a:t/>
            </a:r>
            <a:br>
              <a:rPr lang="en-US" sz="1600" dirty="0" smtClean="0">
                <a:latin typeface="Times Roman"/>
                <a:cs typeface="Times Roman"/>
              </a:rPr>
            </a:br>
            <a:r>
              <a:rPr lang="en-US" sz="1600" dirty="0" smtClean="0">
                <a:latin typeface="Times Roman"/>
                <a:cs typeface="Times Roman"/>
              </a:rPr>
              <a:t>background shape </a:t>
            </a:r>
            <a:r>
              <a:rPr lang="en-US" sz="1600" dirty="0">
                <a:latin typeface="Times Roman"/>
                <a:cs typeface="Times Roman"/>
              </a:rPr>
              <a:t>for a process </a:t>
            </a:r>
            <a:r>
              <a:rPr lang="en-US" sz="1600" dirty="0" smtClean="0">
                <a:latin typeface="Times Roman"/>
                <a:cs typeface="Times Roman"/>
              </a:rPr>
              <a:t>k, and S</a:t>
            </a:r>
            <a:r>
              <a:rPr lang="en-US" sz="1600" baseline="-25000" dirty="0" smtClean="0">
                <a:latin typeface="Times Roman"/>
                <a:cs typeface="Times Roman"/>
              </a:rPr>
              <a:t>i</a:t>
            </a:r>
            <a:r>
              <a:rPr lang="en-US" sz="1600" dirty="0" smtClean="0">
                <a:latin typeface="Times Roman"/>
                <a:cs typeface="Times Roman"/>
              </a:rPr>
              <a:t> </a:t>
            </a:r>
            <a:r>
              <a:rPr lang="en-US" sz="1600" dirty="0">
                <a:latin typeface="Times Roman"/>
                <a:cs typeface="Times Roman"/>
              </a:rPr>
              <a:t>is the content of the bin </a:t>
            </a:r>
            <a:r>
              <a:rPr lang="en-US" sz="1600" dirty="0" err="1">
                <a:latin typeface="Times Roman"/>
                <a:cs typeface="Times Roman"/>
              </a:rPr>
              <a:t>i</a:t>
            </a:r>
            <a:r>
              <a:rPr lang="en-US" sz="1600" dirty="0">
                <a:latin typeface="Times Roman"/>
                <a:cs typeface="Times Roman"/>
              </a:rPr>
              <a:t> of the signal shape </a:t>
            </a: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The parameter </a:t>
            </a:r>
            <a:r>
              <a:rPr lang="en-US" sz="1600" dirty="0" err="1">
                <a:latin typeface="Times Roman"/>
                <a:cs typeface="Times Roman"/>
              </a:rPr>
              <a:t>r</a:t>
            </a:r>
            <a:r>
              <a:rPr lang="en-US" sz="1600" baseline="-25000" dirty="0" err="1">
                <a:latin typeface="Times Roman"/>
                <a:cs typeface="Times Roman"/>
              </a:rPr>
              <a:t>k</a:t>
            </a:r>
            <a:r>
              <a:rPr lang="en-US" sz="1600" dirty="0">
                <a:latin typeface="Times Roman"/>
                <a:cs typeface="Times Roman"/>
              </a:rPr>
              <a:t> sets the normalization of the background process </a:t>
            </a:r>
            <a:r>
              <a:rPr lang="en-US" sz="1600" dirty="0" smtClean="0">
                <a:latin typeface="Times Roman"/>
                <a:cs typeface="Times Roman"/>
              </a:rPr>
              <a:t>k,</a:t>
            </a:r>
            <a:br>
              <a:rPr lang="en-US" sz="1600" dirty="0" smtClean="0">
                <a:latin typeface="Times Roman"/>
                <a:cs typeface="Times Roman"/>
              </a:rPr>
            </a:br>
            <a:r>
              <a:rPr lang="en-US" sz="1600" dirty="0" smtClean="0">
                <a:latin typeface="Times Roman"/>
                <a:cs typeface="Times Roman"/>
              </a:rPr>
              <a:t>while </a:t>
            </a:r>
            <a:r>
              <a:rPr lang="en-US" sz="1600" dirty="0" err="1">
                <a:latin typeface="Times Roman"/>
                <a:cs typeface="Times Roman"/>
              </a:rPr>
              <a:t>r</a:t>
            </a:r>
            <a:r>
              <a:rPr lang="en-US" sz="1600" baseline="-25000" dirty="0" err="1">
                <a:latin typeface="Times Roman"/>
                <a:cs typeface="Times Roman"/>
              </a:rPr>
              <a:t>signal</a:t>
            </a:r>
            <a:r>
              <a:rPr lang="en-US" sz="1600" dirty="0">
                <a:latin typeface="Times Roman"/>
                <a:cs typeface="Times Roman"/>
              </a:rPr>
              <a:t> is the signal strength parameter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All </a:t>
            </a:r>
            <a:r>
              <a:rPr lang="en-US" sz="1600" dirty="0">
                <a:latin typeface="Times Roman"/>
                <a:cs typeface="Times Roman"/>
              </a:rPr>
              <a:t>r parameters float freely in the fit </a:t>
            </a:r>
          </a:p>
        </p:txBody>
      </p:sp>
    </p:spTree>
    <p:extLst>
      <p:ext uri="{BB962C8B-B14F-4D97-AF65-F5344CB8AC3E}">
        <p14:creationId xmlns:p14="http://schemas.microsoft.com/office/powerpoint/2010/main" val="74558772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77197" y="2754198"/>
            <a:ext cx="6425001" cy="990600"/>
          </a:xfrm>
        </p:spPr>
        <p:txBody>
          <a:bodyPr>
            <a:normAutofit/>
          </a:bodyPr>
          <a:lstStyle/>
          <a:p>
            <a:r>
              <a:rPr lang="en-US" b="1" dirty="0" smtClean="0">
                <a:solidFill>
                  <a:srgbClr val="000090"/>
                </a:solidFill>
              </a:rPr>
              <a:t>   Systematics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52</a:t>
            </a:fld>
            <a:endParaRPr lang="en-US" dirty="0"/>
          </a:p>
        </p:txBody>
      </p:sp>
    </p:spTree>
    <p:extLst>
      <p:ext uri="{BB962C8B-B14F-4D97-AF65-F5344CB8AC3E}">
        <p14:creationId xmlns:p14="http://schemas.microsoft.com/office/powerpoint/2010/main" val="24687840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53</a:t>
            </a:fld>
            <a:endParaRPr lang="en-US" dirty="0"/>
          </a:p>
        </p:txBody>
      </p:sp>
      <p:sp>
        <p:nvSpPr>
          <p:cNvPr id="2" name="TextBox 1"/>
          <p:cNvSpPr txBox="1"/>
          <p:nvPr/>
        </p:nvSpPr>
        <p:spPr>
          <a:xfrm>
            <a:off x="1169354" y="1668063"/>
            <a:ext cx="7974646" cy="3877985"/>
          </a:xfrm>
          <a:prstGeom prst="rect">
            <a:avLst/>
          </a:prstGeom>
          <a:noFill/>
        </p:spPr>
        <p:txBody>
          <a:bodyPr wrap="square" rtlCol="0">
            <a:spAutoFit/>
          </a:bodyPr>
          <a:lstStyle/>
          <a:p>
            <a:r>
              <a:rPr lang="en-US" sz="2000" b="1" dirty="0" smtClean="0">
                <a:solidFill>
                  <a:srgbClr val="0000FF"/>
                </a:solidFill>
              </a:rPr>
              <a:t>Normalization</a:t>
            </a:r>
            <a:r>
              <a:rPr lang="en-US" sz="2000" b="1" dirty="0" smtClean="0"/>
              <a:t>:</a:t>
            </a:r>
            <a:endParaRPr lang="en-US" sz="2000" b="1" dirty="0"/>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Luminosity</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PDF uncertainties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QCD </a:t>
            </a:r>
            <a:r>
              <a:rPr lang="en-US" dirty="0">
                <a:solidFill>
                  <a:schemeClr val="tx1">
                    <a:lumMod val="50000"/>
                    <a:lumOff val="50000"/>
                  </a:schemeClr>
                </a:solidFill>
              </a:rPr>
              <a:t>scale </a:t>
            </a:r>
            <a:r>
              <a:rPr lang="en-US" dirty="0" smtClean="0">
                <a:solidFill>
                  <a:schemeClr val="tx1">
                    <a:lumMod val="50000"/>
                    <a:lumOff val="50000"/>
                  </a:schemeClr>
                </a:solidFill>
              </a:rPr>
              <a:t>variations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Cross </a:t>
            </a:r>
            <a:r>
              <a:rPr lang="en-US" dirty="0">
                <a:solidFill>
                  <a:schemeClr val="tx1">
                    <a:lumMod val="50000"/>
                    <a:lumOff val="50000"/>
                  </a:schemeClr>
                </a:solidFill>
              </a:rPr>
              <a:t>section </a:t>
            </a:r>
            <a:r>
              <a:rPr lang="en-US" dirty="0" smtClean="0">
                <a:solidFill>
                  <a:schemeClr val="tx1">
                    <a:lumMod val="50000"/>
                    <a:lumOff val="50000"/>
                  </a:schemeClr>
                </a:solidFill>
              </a:rPr>
              <a:t>normalization</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Pile up</a:t>
            </a:r>
          </a:p>
          <a:p>
            <a:r>
              <a:rPr lang="en" b="1" dirty="0" smtClean="0">
                <a:solidFill>
                  <a:schemeClr val="tx1">
                    <a:lumMod val="50000"/>
                    <a:lumOff val="50000"/>
                  </a:schemeClr>
                </a:solidFill>
                <a:ea typeface="Arial"/>
                <a:cs typeface="Arial"/>
                <a:sym typeface="Arial"/>
              </a:rPr>
              <a:t>•</a:t>
            </a:r>
            <a:r>
              <a:rPr lang="en" dirty="0" smtClean="0">
                <a:solidFill>
                  <a:schemeClr val="tx1">
                    <a:lumMod val="50000"/>
                    <a:lumOff val="50000"/>
                  </a:schemeClr>
                </a:solidFill>
              </a:rPr>
              <a:t> </a:t>
            </a:r>
            <a:r>
              <a:rPr lang="en-US" dirty="0" smtClean="0">
                <a:solidFill>
                  <a:schemeClr val="tx1">
                    <a:lumMod val="50000"/>
                    <a:lumOff val="50000"/>
                  </a:schemeClr>
                </a:solidFill>
              </a:rPr>
              <a:t>MET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err="1">
                <a:solidFill>
                  <a:schemeClr val="tx1">
                    <a:lumMod val="50000"/>
                    <a:lumOff val="50000"/>
                  </a:schemeClr>
                </a:solidFill>
              </a:rPr>
              <a:t>Drell</a:t>
            </a:r>
            <a:r>
              <a:rPr lang="en-US" dirty="0">
                <a:solidFill>
                  <a:schemeClr val="tx1">
                    <a:lumMod val="50000"/>
                    <a:lumOff val="50000"/>
                  </a:schemeClr>
                </a:solidFill>
              </a:rPr>
              <a:t>-Yan and </a:t>
            </a:r>
            <a:r>
              <a:rPr lang="en-US" dirty="0" err="1" smtClean="0">
                <a:solidFill>
                  <a:schemeClr val="tx1">
                    <a:lumMod val="50000"/>
                    <a:lumOff val="50000"/>
                  </a:schemeClr>
                </a:solidFill>
              </a:rPr>
              <a:t>tt</a:t>
            </a:r>
            <a:r>
              <a:rPr lang="en-US" dirty="0" smtClean="0">
                <a:solidFill>
                  <a:schemeClr val="tx1">
                    <a:lumMod val="50000"/>
                    <a:lumOff val="50000"/>
                  </a:schemeClr>
                </a:solidFill>
              </a:rPr>
              <a:t>   </a:t>
            </a:r>
            <a:endParaRPr lang="en-US" dirty="0">
              <a:solidFill>
                <a:schemeClr val="tx1">
                  <a:lumMod val="50000"/>
                  <a:lumOff val="50000"/>
                </a:schemeClr>
              </a:solidFill>
            </a:endParaRPr>
          </a:p>
          <a:p>
            <a:r>
              <a:rPr lang="en-US" dirty="0">
                <a:solidFill>
                  <a:schemeClr val="tx1">
                    <a:lumMod val="50000"/>
                    <a:lumOff val="50000"/>
                  </a:schemeClr>
                </a:solidFill>
              </a:rPr>
              <a:t>  normalizations</a:t>
            </a:r>
          </a:p>
          <a:p>
            <a:endParaRPr lang="en-US" sz="2000" dirty="0"/>
          </a:p>
          <a:p>
            <a:r>
              <a:rPr lang="en-US" sz="2000" dirty="0" smtClean="0"/>
              <a:t> </a:t>
            </a:r>
          </a:p>
          <a:p>
            <a:endParaRPr lang="en-US" sz="2000" dirty="0"/>
          </a:p>
          <a:p>
            <a:endParaRPr lang="en-US" sz="2000" dirty="0" smtClean="0"/>
          </a:p>
        </p:txBody>
      </p:sp>
      <p:sp>
        <p:nvSpPr>
          <p:cNvPr id="5" name="TextBox 4"/>
          <p:cNvSpPr txBox="1"/>
          <p:nvPr/>
        </p:nvSpPr>
        <p:spPr>
          <a:xfrm>
            <a:off x="4975755" y="1668897"/>
            <a:ext cx="6877646" cy="2554545"/>
          </a:xfrm>
          <a:prstGeom prst="rect">
            <a:avLst/>
          </a:prstGeom>
          <a:noFill/>
        </p:spPr>
        <p:txBody>
          <a:bodyPr wrap="square" rtlCol="0">
            <a:spAutoFit/>
          </a:bodyPr>
          <a:lstStyle/>
          <a:p>
            <a:r>
              <a:rPr lang="en-US" sz="2000" b="1" dirty="0" smtClean="0">
                <a:solidFill>
                  <a:srgbClr val="0000FF"/>
                </a:solidFill>
              </a:rPr>
              <a:t>Shape</a:t>
            </a:r>
            <a:r>
              <a:rPr lang="en-US" sz="2000" b="1" dirty="0" smtClean="0"/>
              <a: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Lepton Scale factors: </a:t>
            </a:r>
            <a:br>
              <a:rPr lang="en-US" dirty="0" smtClean="0">
                <a:solidFill>
                  <a:schemeClr val="tx1">
                    <a:lumMod val="50000"/>
                    <a:lumOff val="50000"/>
                  </a:schemeClr>
                </a:solidFill>
              </a:rPr>
            </a:br>
            <a:r>
              <a:rPr lang="en-US" dirty="0" smtClean="0">
                <a:solidFill>
                  <a:schemeClr val="tx1">
                    <a:lumMod val="50000"/>
                    <a:lumOff val="50000"/>
                  </a:schemeClr>
                </a:solidFill>
              </a:rPr>
              <a:t>  split into all components</a:t>
            </a:r>
          </a:p>
          <a:p>
            <a:r>
              <a:rPr lang="en" sz="2000" b="1" dirty="0" smtClean="0">
                <a:solidFill>
                  <a:srgbClr val="404040"/>
                </a:solidFill>
                <a:ea typeface="Arial"/>
                <a:cs typeface="Arial"/>
                <a:sym typeface="Arial"/>
              </a:rPr>
              <a:t>•</a:t>
            </a:r>
            <a:r>
              <a:rPr lang="en" sz="2000" dirty="0" smtClean="0"/>
              <a:t> </a:t>
            </a:r>
            <a:r>
              <a:rPr lang="en-US" sz="2000" dirty="0" smtClean="0"/>
              <a:t>Jet </a:t>
            </a:r>
            <a:r>
              <a:rPr lang="en-US" sz="2000" dirty="0"/>
              <a:t>Energy </a:t>
            </a:r>
            <a:r>
              <a:rPr lang="en-US" sz="2000" dirty="0" smtClean="0"/>
              <a:t>Scale</a:t>
            </a:r>
          </a:p>
          <a:p>
            <a:r>
              <a:rPr lang="en" sz="2000" b="1" dirty="0">
                <a:solidFill>
                  <a:srgbClr val="404040"/>
                </a:solidFill>
                <a:ea typeface="Arial"/>
                <a:cs typeface="Arial"/>
                <a:sym typeface="Arial"/>
              </a:rPr>
              <a:t>•</a:t>
            </a:r>
            <a:r>
              <a:rPr lang="en" sz="2000" dirty="0"/>
              <a:t> </a:t>
            </a:r>
            <a:r>
              <a:rPr lang="en-US" sz="2000" dirty="0" smtClean="0"/>
              <a:t>Jet </a:t>
            </a:r>
            <a:r>
              <a:rPr lang="en-US" sz="2000" dirty="0"/>
              <a:t>Energy </a:t>
            </a:r>
            <a:r>
              <a:rPr lang="en-US" sz="2000" dirty="0" smtClean="0"/>
              <a:t>Resolution</a:t>
            </a:r>
          </a:p>
          <a:p>
            <a:r>
              <a:rPr lang="en" sz="2000" b="1" dirty="0">
                <a:solidFill>
                  <a:srgbClr val="404040"/>
                </a:solidFill>
                <a:ea typeface="Arial"/>
                <a:cs typeface="Arial"/>
                <a:sym typeface="Arial"/>
              </a:rPr>
              <a:t>•</a:t>
            </a:r>
            <a:r>
              <a:rPr lang="en" sz="2000" dirty="0"/>
              <a:t> </a:t>
            </a:r>
            <a:r>
              <a:rPr lang="en-US" sz="2000" dirty="0" smtClean="0"/>
              <a:t>Tagging </a:t>
            </a:r>
            <a:r>
              <a:rPr lang="en-US" sz="2000" dirty="0"/>
              <a:t>of a b </a:t>
            </a:r>
            <a:r>
              <a:rPr lang="en-US" sz="2000" dirty="0" smtClean="0"/>
              <a:t>jet</a:t>
            </a:r>
            <a:endParaRPr lang="en-US" sz="2000" dirty="0"/>
          </a:p>
          <a:p>
            <a:r>
              <a:rPr lang="en" sz="2000" b="1" dirty="0">
                <a:solidFill>
                  <a:srgbClr val="404040"/>
                </a:solidFill>
                <a:ea typeface="Arial"/>
                <a:cs typeface="Arial"/>
                <a:sym typeface="Arial"/>
              </a:rPr>
              <a:t>•</a:t>
            </a:r>
            <a:r>
              <a:rPr lang="en" sz="2000" dirty="0"/>
              <a:t> </a:t>
            </a:r>
            <a:r>
              <a:rPr lang="en-US" sz="2000" dirty="0" err="1" smtClean="0"/>
              <a:t>Mistagging</a:t>
            </a:r>
            <a:r>
              <a:rPr lang="en-US" sz="2000" dirty="0" smtClean="0"/>
              <a:t> of </a:t>
            </a:r>
            <a:r>
              <a:rPr lang="en-US" sz="2000" dirty="0"/>
              <a:t>a b </a:t>
            </a:r>
            <a:r>
              <a:rPr lang="en-US" sz="2000" dirty="0" smtClean="0"/>
              <a:t>jet</a:t>
            </a:r>
          </a:p>
          <a:p>
            <a:r>
              <a:rPr lang="en" sz="2200" b="1" dirty="0">
                <a:solidFill>
                  <a:srgbClr val="404040"/>
                </a:solidFill>
                <a:ea typeface="Arial"/>
                <a:cs typeface="Arial"/>
                <a:sym typeface="Arial"/>
              </a:rPr>
              <a:t>•</a:t>
            </a:r>
            <a:r>
              <a:rPr lang="en" sz="2200" b="1" dirty="0"/>
              <a:t> </a:t>
            </a:r>
            <a:r>
              <a:rPr lang="en-US" sz="2200" b="1" dirty="0" smtClean="0"/>
              <a:t>Bin-by-Bin MC </a:t>
            </a:r>
            <a:r>
              <a:rPr lang="en-US" sz="2200" b="1" dirty="0" err="1" smtClean="0"/>
              <a:t>uncs</a:t>
            </a:r>
            <a:endParaRPr lang="en-US" sz="2200" b="1" dirty="0"/>
          </a:p>
        </p:txBody>
      </p:sp>
      <p:sp>
        <p:nvSpPr>
          <p:cNvPr id="8" name="Title 6"/>
          <p:cNvSpPr txBox="1">
            <a:spLocks/>
          </p:cNvSpPr>
          <p:nvPr/>
        </p:nvSpPr>
        <p:spPr>
          <a:xfrm>
            <a:off x="2439914" y="171731"/>
            <a:ext cx="6425001"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Uncertainties</a:t>
            </a:r>
            <a:endParaRPr lang="en-US" b="1" dirty="0">
              <a:solidFill>
                <a:srgbClr val="000090"/>
              </a:solidFill>
            </a:endParaRPr>
          </a:p>
        </p:txBody>
      </p:sp>
    </p:spTree>
    <p:extLst>
      <p:ext uri="{BB962C8B-B14F-4D97-AF65-F5344CB8AC3E}">
        <p14:creationId xmlns:p14="http://schemas.microsoft.com/office/powerpoint/2010/main" val="2501778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60150" y="2767840"/>
            <a:ext cx="6425001" cy="990600"/>
          </a:xfrm>
        </p:spPr>
        <p:txBody>
          <a:bodyPr>
            <a:normAutofit/>
          </a:bodyPr>
          <a:lstStyle/>
          <a:p>
            <a:r>
              <a:rPr lang="en-US" b="1" dirty="0" smtClean="0">
                <a:solidFill>
                  <a:srgbClr val="000090"/>
                </a:solidFill>
              </a:rPr>
              <a:t>Results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54</a:t>
            </a:fld>
            <a:endParaRPr lang="en-US" dirty="0"/>
          </a:p>
        </p:txBody>
      </p:sp>
    </p:spTree>
    <p:extLst>
      <p:ext uri="{BB962C8B-B14F-4D97-AF65-F5344CB8AC3E}">
        <p14:creationId xmlns:p14="http://schemas.microsoft.com/office/powerpoint/2010/main" val="353905831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27167" y="83867"/>
            <a:ext cx="7589213" cy="1174203"/>
          </a:xfrm>
        </p:spPr>
        <p:txBody>
          <a:bodyPr>
            <a:normAutofit/>
          </a:bodyPr>
          <a:lstStyle/>
          <a:p>
            <a:r>
              <a:rPr lang="en-US" sz="3600" b="1" dirty="0" smtClean="0">
                <a:solidFill>
                  <a:srgbClr val="000090"/>
                </a:solidFill>
              </a:rPr>
              <a:t>  Post-fit </a:t>
            </a:r>
            <a:r>
              <a:rPr lang="en-US" sz="3600" b="1" dirty="0" err="1" smtClean="0">
                <a:solidFill>
                  <a:srgbClr val="000090"/>
                </a:solidFill>
              </a:rPr>
              <a:t>HH_Mt</a:t>
            </a:r>
            <a:r>
              <a:rPr lang="en-US" sz="3600" b="1" dirty="0" smtClean="0">
                <a:solidFill>
                  <a:srgbClr val="000090"/>
                </a:solidFill>
              </a:rPr>
              <a:t> in SR and CRs</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55</a:t>
            </a:fld>
            <a:endParaRPr lang="en-US" dirty="0"/>
          </a:p>
        </p:txBody>
      </p:sp>
      <p:sp>
        <p:nvSpPr>
          <p:cNvPr id="15" name="TextBox 14"/>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pic>
        <p:nvPicPr>
          <p:cNvPr id="4" name="Picture 3" descr="hhMt_mm_SR_FullPostfit_plot_sept24_rad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2745" y="4032744"/>
            <a:ext cx="2520000" cy="2626544"/>
          </a:xfrm>
          <a:prstGeom prst="rect">
            <a:avLst/>
          </a:prstGeom>
        </p:spPr>
      </p:pic>
      <p:pic>
        <p:nvPicPr>
          <p:cNvPr id="5" name="Picture 4" descr="hhMt_mm_CRTT_FullPostfit_plot_sept24_rad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75378" y="4032744"/>
            <a:ext cx="2520000" cy="2626544"/>
          </a:xfrm>
          <a:prstGeom prst="rect">
            <a:avLst/>
          </a:prstGeom>
        </p:spPr>
      </p:pic>
      <p:pic>
        <p:nvPicPr>
          <p:cNvPr id="6" name="Picture 5" descr="hhMt_mm_CRDY_FullPostfit_plot_sept24_radi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8834" y="4032744"/>
            <a:ext cx="2520000" cy="2626544"/>
          </a:xfrm>
          <a:prstGeom prst="rect">
            <a:avLst/>
          </a:prstGeom>
        </p:spPr>
      </p:pic>
      <p:pic>
        <p:nvPicPr>
          <p:cNvPr id="17" name="Picture 16" descr="hhMt_ee_SR_FullPostfit_plot_sept24_radi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2745" y="1112634"/>
            <a:ext cx="2520000" cy="2626544"/>
          </a:xfrm>
          <a:prstGeom prst="rect">
            <a:avLst/>
          </a:prstGeom>
        </p:spPr>
      </p:pic>
      <p:pic>
        <p:nvPicPr>
          <p:cNvPr id="18" name="Picture 17" descr="hhMt_ee_CRTT_FullPostfit_plot_sept24_radi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506201" y="1112634"/>
            <a:ext cx="2520000" cy="2626544"/>
          </a:xfrm>
          <a:prstGeom prst="rect">
            <a:avLst/>
          </a:prstGeom>
        </p:spPr>
      </p:pic>
      <p:pic>
        <p:nvPicPr>
          <p:cNvPr id="19" name="Picture 18" descr="hhMt_ee_CRDY_FullPostfit_plot_sept24_radi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48834" y="1112634"/>
            <a:ext cx="2520000" cy="2626544"/>
          </a:xfrm>
          <a:prstGeom prst="rect">
            <a:avLst/>
          </a:prstGeom>
        </p:spPr>
      </p:pic>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err="1">
                <a:solidFill>
                  <a:srgbClr val="000090"/>
                </a:solidFill>
              </a:rPr>
              <a:t>r</a:t>
            </a:r>
            <a:r>
              <a:rPr lang="en-US" b="1" dirty="0" err="1" smtClean="0">
                <a:solidFill>
                  <a:srgbClr val="000090"/>
                </a:solidFill>
              </a:rPr>
              <a:t>adion</a:t>
            </a:r>
            <a:r>
              <a:rPr lang="en-US" b="1" dirty="0" smtClean="0">
                <a:solidFill>
                  <a:srgbClr val="000090"/>
                </a:solidFill>
              </a:rPr>
              <a:t> (spin 0)</a:t>
            </a:r>
            <a:endParaRPr lang="en-US" b="1" dirty="0">
              <a:solidFill>
                <a:srgbClr val="000090"/>
              </a:solidFill>
            </a:endParaRPr>
          </a:p>
        </p:txBody>
      </p:sp>
    </p:spTree>
    <p:extLst>
      <p:ext uri="{BB962C8B-B14F-4D97-AF65-F5344CB8AC3E}">
        <p14:creationId xmlns:p14="http://schemas.microsoft.com/office/powerpoint/2010/main" val="306481685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56</a:t>
            </a:fld>
            <a:endParaRPr lang="en-US" dirty="0"/>
          </a:p>
        </p:txBody>
      </p:sp>
      <p:pic>
        <p:nvPicPr>
          <p:cNvPr id="8" name="Picture 7" descr="hhMt_mm_CRDY_FullPostfit_plot_sept24_gravit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71183" y="4004584"/>
            <a:ext cx="2520000" cy="2626545"/>
          </a:xfrm>
          <a:prstGeom prst="rect">
            <a:avLst/>
          </a:prstGeom>
        </p:spPr>
      </p:pic>
      <p:pic>
        <p:nvPicPr>
          <p:cNvPr id="9" name="Picture 8" descr="hhMt_mm_CRTT_FullPostfit_plot_sept24_gravit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7727" y="4004584"/>
            <a:ext cx="2520000" cy="2626545"/>
          </a:xfrm>
          <a:prstGeom prst="rect">
            <a:avLst/>
          </a:prstGeom>
        </p:spPr>
      </p:pic>
      <p:pic>
        <p:nvPicPr>
          <p:cNvPr id="10" name="Picture 9" descr="hhMt_mm_SR_FullPostfit_plot_sept24_gravit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232036" y="4004584"/>
            <a:ext cx="2520000" cy="2626545"/>
          </a:xfrm>
          <a:prstGeom prst="rect">
            <a:avLst/>
          </a:prstGeom>
        </p:spPr>
      </p:pic>
      <p:pic>
        <p:nvPicPr>
          <p:cNvPr id="12" name="Picture 11" descr="hhMt_ee_SR_FullPostfit_plot_sept24_gravit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232037" y="1204798"/>
            <a:ext cx="2520000" cy="2626545"/>
          </a:xfrm>
          <a:prstGeom prst="rect">
            <a:avLst/>
          </a:prstGeom>
        </p:spPr>
      </p:pic>
      <p:pic>
        <p:nvPicPr>
          <p:cNvPr id="13" name="Picture 12" descr="hhMt_ee_CRTT_FullPostfit_plot_sept24_gravit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497728" y="1204798"/>
            <a:ext cx="2520000" cy="2626545"/>
          </a:xfrm>
          <a:prstGeom prst="rect">
            <a:avLst/>
          </a:prstGeom>
        </p:spPr>
      </p:pic>
      <p:pic>
        <p:nvPicPr>
          <p:cNvPr id="14" name="Picture 13" descr="hhMt_ee_CRDY_FullPostfit_plot_sept24_gravit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71183" y="1204799"/>
            <a:ext cx="2520000" cy="2626545"/>
          </a:xfrm>
          <a:prstGeom prst="rect">
            <a:avLst/>
          </a:prstGeom>
        </p:spPr>
      </p:pic>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smtClean="0">
                <a:solidFill>
                  <a:srgbClr val="000090"/>
                </a:solidFill>
              </a:rPr>
              <a:t>graviton </a:t>
            </a:r>
            <a:r>
              <a:rPr lang="en-US" b="1" dirty="0" smtClean="0">
                <a:solidFill>
                  <a:srgbClr val="000090"/>
                </a:solidFill>
              </a:rPr>
              <a:t>(spin 2)</a:t>
            </a:r>
            <a:endParaRPr lang="en-US" b="1" dirty="0">
              <a:solidFill>
                <a:srgbClr val="000090"/>
              </a:solidFill>
            </a:endParaRPr>
          </a:p>
        </p:txBody>
      </p:sp>
      <p:sp>
        <p:nvSpPr>
          <p:cNvPr id="17" name="TextBox 16"/>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5" name="Title 6"/>
          <p:cNvSpPr txBox="1">
            <a:spLocks/>
          </p:cNvSpPr>
          <p:nvPr/>
        </p:nvSpPr>
        <p:spPr>
          <a:xfrm>
            <a:off x="1327167" y="83867"/>
            <a:ext cx="7589213" cy="117420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smtClean="0">
                <a:solidFill>
                  <a:srgbClr val="000090"/>
                </a:solidFill>
              </a:rPr>
              <a:t>  Post-fit HH_Mt in SR and CRs</a:t>
            </a:r>
            <a:endParaRPr lang="en-US" sz="3600" b="1" dirty="0">
              <a:solidFill>
                <a:srgbClr val="000090"/>
              </a:solidFill>
            </a:endParaRPr>
          </a:p>
        </p:txBody>
      </p:sp>
    </p:spTree>
    <p:extLst>
      <p:ext uri="{BB962C8B-B14F-4D97-AF65-F5344CB8AC3E}">
        <p14:creationId xmlns:p14="http://schemas.microsoft.com/office/powerpoint/2010/main" val="20766378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57</a:t>
            </a:fld>
            <a:endParaRPr lang="en-US" dirty="0"/>
          </a:p>
        </p:txBody>
      </p:sp>
      <p:pic>
        <p:nvPicPr>
          <p:cNvPr id="11" name="Picture 10"/>
          <p:cNvPicPr>
            <a:picLocks noChangeAspect="1"/>
          </p:cNvPicPr>
          <p:nvPr/>
        </p:nvPicPr>
        <p:blipFill>
          <a:blip r:embed="rId3"/>
          <a:stretch>
            <a:fillRect/>
          </a:stretch>
        </p:blipFill>
        <p:spPr>
          <a:xfrm rot="5400000">
            <a:off x="4473353" y="1468927"/>
            <a:ext cx="3636738" cy="3749146"/>
          </a:xfrm>
          <a:prstGeom prst="rect">
            <a:avLst/>
          </a:prstGeom>
        </p:spPr>
      </p:pic>
      <p:sp>
        <p:nvSpPr>
          <p:cNvPr id="15" name="TextBox 14"/>
          <p:cNvSpPr txBox="1"/>
          <p:nvPr/>
        </p:nvSpPr>
        <p:spPr>
          <a:xfrm>
            <a:off x="2239194" y="5388395"/>
            <a:ext cx="7244668" cy="430887"/>
          </a:xfrm>
          <a:prstGeom prst="rect">
            <a:avLst/>
          </a:prstGeom>
          <a:noFill/>
        </p:spPr>
        <p:txBody>
          <a:bodyPr wrap="square" rtlCol="0">
            <a:spAutoFit/>
          </a:bodyPr>
          <a:lstStyle/>
          <a:p>
            <a:r>
              <a:rPr lang="en-US" sz="2200" dirty="0" err="1" smtClean="0"/>
              <a:t>radion</a:t>
            </a:r>
            <a:r>
              <a:rPr lang="en-US" sz="2200" dirty="0" smtClean="0"/>
              <a:t>(spin 0)                    </a:t>
            </a:r>
            <a:r>
              <a:rPr lang="en-US" sz="2200" dirty="0" smtClean="0"/>
              <a:t>graviton</a:t>
            </a:r>
            <a:r>
              <a:rPr lang="en-US" sz="2200" dirty="0" smtClean="0"/>
              <a:t>(spin 2)</a:t>
            </a:r>
            <a:endParaRPr lang="en-US" sz="2200" dirty="0"/>
          </a:p>
        </p:txBody>
      </p:sp>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4"/>
              </a:rPr>
              <a:t>http://cds.cern.ch/record/2648796?ln=</a:t>
            </a:r>
            <a:r>
              <a:rPr lang="en-US" sz="1200" b="1" dirty="0" smtClean="0">
                <a:solidFill>
                  <a:srgbClr val="0000FF"/>
                </a:solidFill>
                <a:hlinkClick r:id="rId4"/>
              </a:rPr>
              <a:t>en</a:t>
            </a:r>
            <a:endParaRPr lang="en-US" sz="1200" b="1" dirty="0" smtClean="0">
              <a:solidFill>
                <a:srgbClr val="0000FF"/>
              </a:solidFill>
            </a:endParaRPr>
          </a:p>
          <a:p>
            <a:endParaRPr lang="en-US" dirty="0"/>
          </a:p>
        </p:txBody>
      </p:sp>
      <p:pic>
        <p:nvPicPr>
          <p:cNvPr id="8" name="Picture 7"/>
          <p:cNvPicPr>
            <a:picLocks noChangeAspect="1"/>
          </p:cNvPicPr>
          <p:nvPr/>
        </p:nvPicPr>
        <p:blipFill>
          <a:blip r:embed="rId5"/>
          <a:stretch>
            <a:fillRect/>
          </a:stretch>
        </p:blipFill>
        <p:spPr>
          <a:xfrm rot="5400000">
            <a:off x="876009" y="1468927"/>
            <a:ext cx="3636740" cy="3749148"/>
          </a:xfrm>
          <a:prstGeom prst="rect">
            <a:avLst/>
          </a:prstGeom>
        </p:spPr>
      </p:pic>
    </p:spTree>
    <p:extLst>
      <p:ext uri="{BB962C8B-B14F-4D97-AF65-F5344CB8AC3E}">
        <p14:creationId xmlns:p14="http://schemas.microsoft.com/office/powerpoint/2010/main" val="31495720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295" y="91386"/>
            <a:ext cx="8229600" cy="990600"/>
          </a:xfrm>
        </p:spPr>
        <p:txBody>
          <a:bodyPr>
            <a:normAutofit/>
          </a:bodyPr>
          <a:lstStyle/>
          <a:p>
            <a:r>
              <a:rPr lang="en-US" dirty="0" smtClean="0"/>
              <a:t>	 	  	   </a:t>
            </a:r>
            <a:r>
              <a:rPr lang="en-US" b="1" dirty="0" smtClean="0">
                <a:solidFill>
                  <a:srgbClr val="000090"/>
                </a:solidFill>
              </a:rPr>
              <a:t>Summary</a:t>
            </a:r>
            <a:endParaRPr lang="en-US" b="1" dirty="0">
              <a:solidFill>
                <a:srgbClr val="000090"/>
              </a:solidFill>
            </a:endParaRPr>
          </a:p>
        </p:txBody>
      </p:sp>
      <p:sp>
        <p:nvSpPr>
          <p:cNvPr id="11" name="Content Placeholder 7"/>
          <p:cNvSpPr>
            <a:spLocks noGrp="1"/>
          </p:cNvSpPr>
          <p:nvPr>
            <p:ph idx="1"/>
          </p:nvPr>
        </p:nvSpPr>
        <p:spPr>
          <a:xfrm>
            <a:off x="284870" y="974458"/>
            <a:ext cx="8605418" cy="1092930"/>
          </a:xfrm>
        </p:spPr>
        <p:txBody>
          <a:bodyPr>
            <a:noAutofit/>
          </a:bodyPr>
          <a:lstStyle/>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We have presented the search for resonant HH production with </a:t>
            </a:r>
            <a:r>
              <a:rPr lang="en-US" sz="1900" dirty="0" err="1" smtClean="0">
                <a:sym typeface="Arial"/>
              </a:rPr>
              <a:t>bbZZ</a:t>
            </a:r>
            <a:r>
              <a:rPr lang="en-US" sz="1900" dirty="0" smtClean="0">
                <a:sym typeface="Arial"/>
              </a:rPr>
              <a:t> decays in 2b2l2</a:t>
            </a:r>
            <a:r>
              <a:rPr lang="en-US" sz="1900" dirty="0" smtClean="0">
                <a:latin typeface="Times"/>
                <a:cs typeface="Times"/>
              </a:rPr>
              <a:t>ν</a:t>
            </a:r>
            <a:r>
              <a:rPr lang="en-US" sz="1900" dirty="0" smtClean="0">
                <a:sym typeface="Arial"/>
              </a:rPr>
              <a:t> final state using 35.9 fb</a:t>
            </a:r>
            <a:r>
              <a:rPr lang="en-US" sz="1900" baseline="30000" dirty="0" smtClean="0">
                <a:sym typeface="Arial"/>
              </a:rPr>
              <a:t>-1</a:t>
            </a:r>
            <a:r>
              <a:rPr lang="en-US" sz="1900" dirty="0" smtClean="0">
                <a:sym typeface="Arial"/>
              </a:rPr>
              <a:t> of data collected in 2016</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Main backgrounds are DY and </a:t>
            </a:r>
            <a:r>
              <a:rPr lang="en-US" sz="1900" dirty="0" err="1" smtClean="0">
                <a:sym typeface="Arial"/>
              </a:rPr>
              <a:t>tt</a:t>
            </a:r>
            <a:r>
              <a:rPr lang="en-US" sz="1900" dirty="0" smtClean="0">
                <a:sym typeface="Arial"/>
              </a:rPr>
              <a:t>: fit simultaneously (ML fit) signal and control regions to determine their normalizations</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Use BDTs to reduce background contamination in the signal region</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C</a:t>
            </a:r>
            <a:r>
              <a:rPr lang="en-US" sz="1900" dirty="0" smtClean="0"/>
              <a:t>ombination of </a:t>
            </a:r>
            <a:r>
              <a:rPr lang="en-US" sz="1900" dirty="0" err="1" smtClean="0"/>
              <a:t>ee</a:t>
            </a:r>
            <a:r>
              <a:rPr lang="en-US" sz="1900" dirty="0" smtClean="0"/>
              <a:t> and </a:t>
            </a:r>
            <a:r>
              <a:rPr lang="en-US" sz="1900" dirty="0" err="1" smtClean="0"/>
              <a:t>μμ</a:t>
            </a:r>
            <a:r>
              <a:rPr lang="en-US" sz="1900" dirty="0" smtClean="0"/>
              <a:t> channels was used to derive </a:t>
            </a:r>
            <a:r>
              <a:rPr lang="en-US" sz="1900" dirty="0" smtClean="0"/>
              <a:t>limits as </a:t>
            </a:r>
            <a:r>
              <a:rPr lang="en-US" sz="1900" dirty="0" smtClean="0"/>
              <a:t>a function </a:t>
            </a:r>
            <a:r>
              <a:rPr lang="en-US" sz="1900" dirty="0" smtClean="0"/>
              <a:t/>
            </a:r>
            <a:br>
              <a:rPr lang="en-US" sz="1900" dirty="0" smtClean="0"/>
            </a:br>
            <a:r>
              <a:rPr lang="en-US" sz="1900" dirty="0" smtClean="0"/>
              <a:t>  of </a:t>
            </a:r>
            <a:r>
              <a:rPr lang="en-US" sz="1900" dirty="0" smtClean="0"/>
              <a:t>mass of a narrow width spin 0/2 resonance decaying to HH</a:t>
            </a:r>
          </a:p>
          <a:p>
            <a:pPr marL="0" indent="0">
              <a:lnSpc>
                <a:spcPct val="110000"/>
              </a:lnSpc>
              <a:buNone/>
            </a:pPr>
            <a:endParaRPr lang="en-US" sz="1900" dirty="0" smtClean="0"/>
          </a:p>
          <a:p>
            <a:pPr marL="0" indent="0">
              <a:lnSpc>
                <a:spcPct val="110000"/>
              </a:lnSpc>
              <a:buNone/>
            </a:pPr>
            <a:r>
              <a:rPr lang="en" sz="1900" b="1" dirty="0" smtClean="0">
                <a:ea typeface="Arial"/>
                <a:cs typeface="Arial"/>
                <a:sym typeface="Arial"/>
              </a:rPr>
              <a:t>• </a:t>
            </a:r>
            <a:r>
              <a:rPr lang="en-US" sz="1900" dirty="0" smtClean="0">
                <a:sym typeface="Arial"/>
              </a:rPr>
              <a:t>Though model-independent, interpretation </a:t>
            </a:r>
            <a:r>
              <a:rPr lang="en-US" sz="1900" dirty="0" smtClean="0">
                <a:sym typeface="Arial"/>
              </a:rPr>
              <a:t>of results is done in WED theory</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b="1" dirty="0" smtClean="0">
                <a:sym typeface="Arial"/>
              </a:rPr>
              <a:t>This </a:t>
            </a:r>
            <a:r>
              <a:rPr lang="en-US" sz="1900" b="1" dirty="0">
                <a:sym typeface="Arial"/>
              </a:rPr>
              <a:t>is the world-first search for double Higgs boson production in </a:t>
            </a:r>
            <a:r>
              <a:rPr lang="en-US" sz="1900" b="1" dirty="0" smtClean="0">
                <a:sym typeface="Arial"/>
              </a:rPr>
              <a:t/>
            </a:r>
            <a:br>
              <a:rPr lang="en-US" sz="1900" b="1" dirty="0" smtClean="0">
                <a:sym typeface="Arial"/>
              </a:rPr>
            </a:br>
            <a:r>
              <a:rPr lang="en-US" sz="1900" b="1" dirty="0" smtClean="0">
                <a:sym typeface="Arial"/>
              </a:rPr>
              <a:t>  the</a:t>
            </a:r>
            <a:r>
              <a:rPr lang="en-US" sz="1900" b="1" dirty="0" smtClean="0">
                <a:sym typeface="Arial"/>
              </a:rPr>
              <a:t> </a:t>
            </a:r>
            <a:r>
              <a:rPr lang="en-US" sz="1900" b="1" dirty="0" err="1" smtClean="0">
                <a:sym typeface="Arial"/>
              </a:rPr>
              <a:t>bbZZ</a:t>
            </a:r>
            <a:r>
              <a:rPr lang="en-US" sz="1900" b="1" dirty="0" smtClean="0">
                <a:sym typeface="Arial"/>
              </a:rPr>
              <a:t> </a:t>
            </a:r>
            <a:r>
              <a:rPr lang="en-US" sz="1900" b="1" dirty="0" smtClean="0">
                <a:sym typeface="Arial"/>
              </a:rPr>
              <a:t>intermediate </a:t>
            </a:r>
            <a:r>
              <a:rPr lang="en-US" sz="1900" b="1" dirty="0" smtClean="0">
                <a:sym typeface="Arial"/>
              </a:rPr>
              <a:t>channel</a:t>
            </a:r>
          </a:p>
          <a:p>
            <a:pPr marL="0" indent="0">
              <a:lnSpc>
                <a:spcPct val="110000"/>
              </a:lnSpc>
              <a:buNone/>
            </a:pPr>
            <a:endParaRPr lang="en-US" sz="1900" dirty="0" smtClean="0">
              <a:sym typeface="Arial"/>
            </a:endParaRPr>
          </a:p>
          <a:p>
            <a:pPr marL="0" indent="0">
              <a:lnSpc>
                <a:spcPct val="110000"/>
              </a:lnSpc>
              <a:buNone/>
            </a:pPr>
            <a:endParaRPr lang="en-US" sz="1900" dirty="0" smtClean="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58</a:t>
            </a:fld>
            <a:endParaRPr lang="en-US" dirty="0"/>
          </a:p>
        </p:txBody>
      </p:sp>
    </p:spTree>
    <p:extLst>
      <p:ext uri="{BB962C8B-B14F-4D97-AF65-F5344CB8AC3E}">
        <p14:creationId xmlns:p14="http://schemas.microsoft.com/office/powerpoint/2010/main" val="29588181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2846939" y="2100291"/>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Thank you!</a:t>
            </a:r>
            <a:endParaRPr lang="en-US" b="1" dirty="0">
              <a:solidFill>
                <a:srgbClr val="000090"/>
              </a:solidFill>
            </a:endParaRPr>
          </a:p>
        </p:txBody>
      </p:sp>
      <p:sp>
        <p:nvSpPr>
          <p:cNvPr id="11" name="Slide Number Placeholder 2"/>
          <p:cNvSpPr txBox="1">
            <a:spLocks/>
          </p:cNvSpPr>
          <p:nvPr/>
        </p:nvSpPr>
        <p:spPr>
          <a:xfrm>
            <a:off x="880531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5CE407-6216-4202-80E4-A30DC2F709B2}" type="slidenum">
              <a:rPr lang="en-US" smtClean="0"/>
              <a:pPr/>
              <a:t>59</a:t>
            </a:fld>
            <a:endParaRPr lang="en-US" dirty="0"/>
          </a:p>
        </p:txBody>
      </p:sp>
      <p:pic>
        <p:nvPicPr>
          <p:cNvPr id="13" name="Picture 12"/>
          <p:cNvPicPr>
            <a:picLocks noChangeAspect="1"/>
          </p:cNvPicPr>
          <p:nvPr/>
        </p:nvPicPr>
        <p:blipFill>
          <a:blip r:embed="rId3"/>
          <a:stretch>
            <a:fillRect/>
          </a:stretch>
        </p:blipFill>
        <p:spPr>
          <a:xfrm>
            <a:off x="1857935" y="4980257"/>
            <a:ext cx="2741052" cy="1644818"/>
          </a:xfrm>
          <a:prstGeom prst="rect">
            <a:avLst/>
          </a:prstGeom>
        </p:spPr>
      </p:pic>
      <p:pic>
        <p:nvPicPr>
          <p:cNvPr id="14" name="Picture 13"/>
          <p:cNvPicPr>
            <a:picLocks noChangeAspect="1"/>
          </p:cNvPicPr>
          <p:nvPr/>
        </p:nvPicPr>
        <p:blipFill>
          <a:blip r:embed="rId4"/>
          <a:stretch>
            <a:fillRect/>
          </a:stretch>
        </p:blipFill>
        <p:spPr>
          <a:xfrm>
            <a:off x="4590726" y="4982486"/>
            <a:ext cx="2734603" cy="1640947"/>
          </a:xfrm>
          <a:prstGeom prst="rect">
            <a:avLst/>
          </a:prstGeom>
        </p:spPr>
      </p:pic>
    </p:spTree>
    <p:extLst>
      <p:ext uri="{BB962C8B-B14F-4D97-AF65-F5344CB8AC3E}">
        <p14:creationId xmlns:p14="http://schemas.microsoft.com/office/powerpoint/2010/main" val="41027050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a:t>
            </a:fld>
            <a:endParaRPr lang="en-US" dirty="0"/>
          </a:p>
        </p:txBody>
      </p:sp>
      <p:sp>
        <p:nvSpPr>
          <p:cNvPr id="2" name="TextBox 1"/>
          <p:cNvSpPr txBox="1"/>
          <p:nvPr/>
        </p:nvSpPr>
        <p:spPr>
          <a:xfrm>
            <a:off x="498520" y="1022619"/>
            <a:ext cx="8306789" cy="4493537"/>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b="1"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Single Higgs boson production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60</a:t>
            </a:fld>
            <a:endParaRPr lang="en-US" dirty="0"/>
          </a:p>
        </p:txBody>
      </p:sp>
      <p:pic>
        <p:nvPicPr>
          <p:cNvPr id="5" name="Picture 4"/>
          <p:cNvPicPr>
            <a:picLocks noChangeAspect="1"/>
          </p:cNvPicPr>
          <p:nvPr/>
        </p:nvPicPr>
        <p:blipFill>
          <a:blip r:embed="rId3"/>
          <a:stretch>
            <a:fillRect/>
          </a:stretch>
        </p:blipFill>
        <p:spPr>
          <a:xfrm>
            <a:off x="288334" y="1721184"/>
            <a:ext cx="8689486" cy="4071298"/>
          </a:xfrm>
          <a:prstGeom prst="rect">
            <a:avLst/>
          </a:prstGeom>
        </p:spPr>
      </p:pic>
      <p:sp>
        <p:nvSpPr>
          <p:cNvPr id="6" name="TextBox 5"/>
          <p:cNvSpPr txBox="1"/>
          <p:nvPr/>
        </p:nvSpPr>
        <p:spPr>
          <a:xfrm>
            <a:off x="640953" y="1151410"/>
            <a:ext cx="7940725" cy="923330"/>
          </a:xfrm>
          <a:prstGeom prst="rect">
            <a:avLst/>
          </a:prstGeom>
          <a:noFill/>
        </p:spPr>
        <p:txBody>
          <a:bodyPr wrap="square" rtlCol="0">
            <a:spAutoFit/>
          </a:bodyPr>
          <a:lstStyle/>
          <a:p>
            <a:r>
              <a:rPr lang="en-US" dirty="0" smtClean="0"/>
              <a:t>87</a:t>
            </a:r>
            <a:r>
              <a:rPr lang="en-US" dirty="0" smtClean="0"/>
              <a:t>%                  </a:t>
            </a:r>
            <a:r>
              <a:rPr lang="en-US" dirty="0" smtClean="0"/>
              <a:t>		            7%			   5%                                                  </a:t>
            </a:r>
            <a:endParaRPr lang="en-US" dirty="0" smtClean="0"/>
          </a:p>
          <a:p>
            <a:r>
              <a:rPr lang="en-US" dirty="0" smtClean="0"/>
              <a:t>19.5 </a:t>
            </a:r>
            <a:r>
              <a:rPr lang="en-US" dirty="0" err="1" smtClean="0"/>
              <a:t>pb</a:t>
            </a:r>
            <a:r>
              <a:rPr lang="en-US" dirty="0" smtClean="0"/>
              <a:t>			          1.6 </a:t>
            </a:r>
            <a:r>
              <a:rPr lang="en-US" dirty="0" err="1" smtClean="0"/>
              <a:t>pb</a:t>
            </a:r>
            <a:r>
              <a:rPr lang="en-US" dirty="0" smtClean="0"/>
              <a:t>	               </a:t>
            </a:r>
            <a:r>
              <a:rPr lang="en-US" dirty="0"/>
              <a:t> </a:t>
            </a:r>
            <a:r>
              <a:rPr lang="en-US" dirty="0" smtClean="0"/>
              <a:t>      0.7 and 0.39 </a:t>
            </a:r>
            <a:r>
              <a:rPr lang="en-US" dirty="0" err="1" smtClean="0"/>
              <a:t>pb</a:t>
            </a:r>
            <a:r>
              <a:rPr lang="en-US" dirty="0" smtClean="0"/>
              <a:t>	</a:t>
            </a:r>
            <a:endParaRPr lang="en-US" dirty="0"/>
          </a:p>
        </p:txBody>
      </p:sp>
      <p:sp>
        <p:nvSpPr>
          <p:cNvPr id="9" name="TextBox 8"/>
          <p:cNvSpPr txBox="1"/>
          <p:nvPr/>
        </p:nvSpPr>
        <p:spPr>
          <a:xfrm>
            <a:off x="700303" y="5850055"/>
            <a:ext cx="7940725" cy="646331"/>
          </a:xfrm>
          <a:prstGeom prst="rect">
            <a:avLst/>
          </a:prstGeom>
          <a:noFill/>
        </p:spPr>
        <p:txBody>
          <a:bodyPr wrap="square" rtlCol="0">
            <a:spAutoFit/>
          </a:bodyPr>
          <a:lstStyle/>
          <a:p>
            <a:r>
              <a:rPr lang="en-US" dirty="0" smtClean="0"/>
              <a:t>0.5%			         &lt;0.5%                              </a:t>
            </a:r>
            <a:r>
              <a:rPr lang="en-US" dirty="0" smtClean="0"/>
              <a:t>         </a:t>
            </a:r>
            <a:r>
              <a:rPr lang="en-US" dirty="0" smtClean="0"/>
              <a:t>&lt;0.5%                                        </a:t>
            </a:r>
            <a:endParaRPr lang="en-US" dirty="0" smtClean="0"/>
          </a:p>
          <a:p>
            <a:r>
              <a:rPr lang="en-US" dirty="0" smtClean="0"/>
              <a:t>0.13 </a:t>
            </a:r>
            <a:r>
              <a:rPr lang="en-US" dirty="0" err="1" smtClean="0"/>
              <a:t>pb</a:t>
            </a:r>
            <a:r>
              <a:rPr lang="en-US" dirty="0" smtClean="0"/>
              <a:t>			         &lt;0.1 </a:t>
            </a:r>
            <a:r>
              <a:rPr lang="en-US" dirty="0" err="1" smtClean="0"/>
              <a:t>pb</a:t>
            </a:r>
            <a:r>
              <a:rPr lang="en-US" dirty="0" smtClean="0"/>
              <a:t>	                             &lt;</a:t>
            </a:r>
            <a:r>
              <a:rPr lang="en-US" dirty="0"/>
              <a:t>0.1 </a:t>
            </a:r>
            <a:r>
              <a:rPr lang="en-US" dirty="0" err="1"/>
              <a:t>pb</a:t>
            </a:r>
            <a:endParaRPr lang="en-US" dirty="0"/>
          </a:p>
        </p:txBody>
      </p:sp>
    </p:spTree>
    <p:extLst>
      <p:ext uri="{BB962C8B-B14F-4D97-AF65-F5344CB8AC3E}">
        <p14:creationId xmlns:p14="http://schemas.microsoft.com/office/powerpoint/2010/main" val="132302371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measured </a:t>
            </a:r>
            <a:r>
              <a:rPr lang="en-US" sz="2000" dirty="0"/>
              <a:t>mass (μ</a:t>
            </a:r>
            <a:r>
              <a:rPr lang="en-US" sz="2000" dirty="0" smtClean="0"/>
              <a:t>)</a:t>
            </a:r>
          </a:p>
          <a:p>
            <a:pPr marL="342900" indent="-342900">
              <a:buFont typeface="Arial"/>
              <a:buChar char="•"/>
            </a:pPr>
            <a:r>
              <a:rPr lang="en-US" sz="2000" dirty="0"/>
              <a:t>For </a:t>
            </a:r>
            <a:r>
              <a:rPr lang="en-US" sz="2000" dirty="0" err="1" smtClean="0"/>
              <a:t>λ</a:t>
            </a:r>
            <a:r>
              <a:rPr lang="en-US" sz="2000" dirty="0" smtClean="0"/>
              <a:t>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194246928"/>
              </p:ext>
            </p:extLst>
          </p:nvPr>
        </p:nvGraphicFramePr>
        <p:xfrm>
          <a:off x="3192463" y="4035570"/>
          <a:ext cx="3556000" cy="2673350"/>
        </p:xfrm>
        <a:graphic>
          <a:graphicData uri="http://schemas.openxmlformats.org/presentationml/2006/ole">
            <mc:AlternateContent xmlns:mc="http://schemas.openxmlformats.org/markup-compatibility/2006">
              <mc:Choice xmlns:v="urn:schemas-microsoft-com:vml" Requires="v">
                <p:oleObj spid="_x0000_s15411" name="Equation" r:id="rId5" imgW="1993900" imgH="1498600" progId="Equation.3">
                  <p:embed/>
                </p:oleObj>
              </mc:Choice>
              <mc:Fallback>
                <p:oleObj name="Equation" r:id="rId5" imgW="1993900" imgH="1498600" progId="Equation.3">
                  <p:embed/>
                  <p:pic>
                    <p:nvPicPr>
                      <p:cNvPr id="0" name=""/>
                      <p:cNvPicPr/>
                      <p:nvPr/>
                    </p:nvPicPr>
                    <p:blipFill>
                      <a:blip r:embed="rId6"/>
                      <a:stretch>
                        <a:fillRect/>
                      </a:stretch>
                    </p:blipFill>
                    <p:spPr>
                      <a:xfrm>
                        <a:off x="3192463" y="4035570"/>
                        <a:ext cx="3556000" cy="2673350"/>
                      </a:xfrm>
                      <a:prstGeom prst="rect">
                        <a:avLst/>
                      </a:prstGeom>
                    </p:spPr>
                  </p:pic>
                </p:oleObj>
              </mc:Fallback>
            </mc:AlternateContent>
          </a:graphicData>
        </a:graphic>
      </p:graphicFrame>
    </p:spTree>
    <p:extLst>
      <p:ext uri="{BB962C8B-B14F-4D97-AF65-F5344CB8AC3E}">
        <p14:creationId xmlns:p14="http://schemas.microsoft.com/office/powerpoint/2010/main" val="173081779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WED space structure</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62</a:t>
            </a:fld>
            <a:endParaRPr lang="en-US" dirty="0"/>
          </a:p>
        </p:txBody>
      </p:sp>
      <p:pic>
        <p:nvPicPr>
          <p:cNvPr id="10" name="Picture 9"/>
          <p:cNvPicPr>
            <a:picLocks noChangeAspect="1"/>
          </p:cNvPicPr>
          <p:nvPr/>
        </p:nvPicPr>
        <p:blipFill>
          <a:blip r:embed="rId3"/>
          <a:stretch>
            <a:fillRect/>
          </a:stretch>
        </p:blipFill>
        <p:spPr>
          <a:xfrm>
            <a:off x="2694382" y="1180458"/>
            <a:ext cx="3496576" cy="4704185"/>
          </a:xfrm>
          <a:prstGeom prst="rect">
            <a:avLst/>
          </a:prstGeom>
        </p:spPr>
      </p:pic>
    </p:spTree>
    <p:extLst>
      <p:ext uri="{BB962C8B-B14F-4D97-AF65-F5344CB8AC3E}">
        <p14:creationId xmlns:p14="http://schemas.microsoft.com/office/powerpoint/2010/main" val="18782633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B quark decays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63</a:t>
            </a:fld>
            <a:endParaRPr lang="en-US" dirty="0"/>
          </a:p>
        </p:txBody>
      </p:sp>
      <p:pic>
        <p:nvPicPr>
          <p:cNvPr id="13" name="Picture 12"/>
          <p:cNvPicPr>
            <a:picLocks noChangeAspect="1"/>
          </p:cNvPicPr>
          <p:nvPr/>
        </p:nvPicPr>
        <p:blipFill>
          <a:blip r:embed="rId3"/>
          <a:stretch>
            <a:fillRect/>
          </a:stretch>
        </p:blipFill>
        <p:spPr>
          <a:xfrm rot="16200000">
            <a:off x="4861251" y="0"/>
            <a:ext cx="3857625" cy="6858000"/>
          </a:xfrm>
          <a:prstGeom prst="rect">
            <a:avLst/>
          </a:prstGeom>
        </p:spPr>
      </p:pic>
      <p:pic>
        <p:nvPicPr>
          <p:cNvPr id="6" name="Picture 5"/>
          <p:cNvPicPr>
            <a:picLocks noChangeAspect="1"/>
          </p:cNvPicPr>
          <p:nvPr/>
        </p:nvPicPr>
        <p:blipFill>
          <a:blip r:embed="rId4"/>
          <a:stretch>
            <a:fillRect/>
          </a:stretch>
        </p:blipFill>
        <p:spPr>
          <a:xfrm>
            <a:off x="344210" y="1648274"/>
            <a:ext cx="3335349" cy="3504746"/>
          </a:xfrm>
          <a:prstGeom prst="rect">
            <a:avLst/>
          </a:prstGeom>
        </p:spPr>
      </p:pic>
    </p:spTree>
    <p:extLst>
      <p:ext uri="{BB962C8B-B14F-4D97-AF65-F5344CB8AC3E}">
        <p14:creationId xmlns:p14="http://schemas.microsoft.com/office/powerpoint/2010/main" val="279310466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766" y="160768"/>
            <a:ext cx="9013345" cy="990600"/>
          </a:xfrm>
        </p:spPr>
        <p:txBody>
          <a:bodyPr>
            <a:noAutofit/>
          </a:bodyPr>
          <a:lstStyle/>
          <a:p>
            <a:r>
              <a:rPr lang="en-US" b="1" baseline="30000" dirty="0" smtClean="0">
                <a:solidFill>
                  <a:schemeClr val="bg2">
                    <a:lumMod val="50000"/>
                  </a:schemeClr>
                </a:solidFill>
              </a:rPr>
              <a:t>Double </a:t>
            </a:r>
            <a:r>
              <a:rPr lang="en-US" b="1" baseline="30000" dirty="0">
                <a:solidFill>
                  <a:schemeClr val="bg2">
                    <a:lumMod val="50000"/>
                  </a:schemeClr>
                </a:solidFill>
              </a:rPr>
              <a:t>Higgs boson mass distribution in the SM at the LO</a:t>
            </a:r>
            <a:endParaRPr lang="en-US" b="1" dirty="0">
              <a:solidFill>
                <a:schemeClr val="bg2">
                  <a:lumMod val="50000"/>
                </a:schemeClr>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64</a:t>
            </a:fld>
            <a:endParaRPr lang="en-US" dirty="0"/>
          </a:p>
        </p:txBody>
      </p:sp>
      <p:sp>
        <p:nvSpPr>
          <p:cNvPr id="2" name="Rectangle 1"/>
          <p:cNvSpPr/>
          <p:nvPr/>
        </p:nvSpPr>
        <p:spPr>
          <a:xfrm>
            <a:off x="249246" y="4569768"/>
            <a:ext cx="8816491" cy="1815882"/>
          </a:xfrm>
          <a:prstGeom prst="rect">
            <a:avLst/>
          </a:prstGeom>
        </p:spPr>
        <p:txBody>
          <a:bodyPr wrap="square">
            <a:spAutoFit/>
          </a:bodyPr>
          <a:lstStyle/>
          <a:p>
            <a:r>
              <a:rPr lang="en-US" sz="2400" baseline="30000" dirty="0" smtClean="0"/>
              <a:t>Left: Comparison </a:t>
            </a:r>
            <a:r>
              <a:rPr lang="en-US" sz="2400" baseline="30000" dirty="0"/>
              <a:t>of the double Higgs boson mass distribution in the SM at the LO at 14 and 100 </a:t>
            </a:r>
            <a:r>
              <a:rPr lang="en-US" sz="2400" baseline="30000" dirty="0" err="1"/>
              <a:t>TeV</a:t>
            </a:r>
            <a:r>
              <a:rPr lang="en-US" sz="2400" baseline="30000" dirty="0"/>
              <a:t> center-of-mass energy. </a:t>
            </a:r>
            <a:r>
              <a:rPr lang="en-US" sz="2400" baseline="30000" dirty="0" smtClean="0"/>
              <a:t/>
            </a:r>
            <a:br>
              <a:rPr lang="en-US" sz="2400" baseline="30000" dirty="0" smtClean="0"/>
            </a:br>
            <a:endParaRPr lang="en-US" sz="2400" baseline="30000" dirty="0" smtClean="0"/>
          </a:p>
          <a:p>
            <a:r>
              <a:rPr lang="en-US" sz="2400" baseline="30000" dirty="0" smtClean="0"/>
              <a:t>Right</a:t>
            </a:r>
            <a:r>
              <a:rPr lang="en-US" sz="2400" baseline="30000" dirty="0"/>
              <a:t>: the total SM HH cross section and the individual </a:t>
            </a:r>
            <a:r>
              <a:rPr lang="en-US" sz="2400" baseline="30000" dirty="0" smtClean="0"/>
              <a:t>contributions.</a:t>
            </a:r>
          </a:p>
          <a:p>
            <a:r>
              <a:rPr lang="en-US" sz="2400" baseline="30000" dirty="0" smtClean="0"/>
              <a:t>Green </a:t>
            </a:r>
            <a:r>
              <a:rPr lang="en-US" sz="2400" baseline="30000" dirty="0"/>
              <a:t>refers to the SM box production, red refers to </a:t>
            </a:r>
            <a:r>
              <a:rPr lang="en-US" sz="2400" baseline="30000" dirty="0" smtClean="0"/>
              <a:t>the</a:t>
            </a:r>
            <a:r>
              <a:rPr lang="en-US" sz="2400" dirty="0" smtClean="0"/>
              <a:t> </a:t>
            </a:r>
            <a:r>
              <a:rPr lang="en-US" sz="2400" baseline="30000" dirty="0" smtClean="0"/>
              <a:t>SM </a:t>
            </a:r>
            <a:r>
              <a:rPr lang="en-US" sz="2400" baseline="30000" dirty="0"/>
              <a:t>triangle production, and blue refers to BSM non-linear </a:t>
            </a:r>
            <a:r>
              <a:rPr lang="en-US" sz="2400" baseline="30000" dirty="0" err="1"/>
              <a:t>ttHH</a:t>
            </a:r>
            <a:r>
              <a:rPr lang="en-US" sz="2400" baseline="30000" dirty="0"/>
              <a:t> production, not </a:t>
            </a:r>
            <a:r>
              <a:rPr lang="en-US" sz="2400" baseline="30000" dirty="0" smtClean="0"/>
              <a:t>included</a:t>
            </a:r>
            <a:r>
              <a:rPr lang="en-US" sz="2400" dirty="0" smtClean="0"/>
              <a:t> </a:t>
            </a:r>
            <a:r>
              <a:rPr lang="en-US" sz="2400" baseline="30000" dirty="0" smtClean="0"/>
              <a:t>in </a:t>
            </a:r>
            <a:r>
              <a:rPr lang="en-US" sz="2400" baseline="30000" dirty="0"/>
              <a:t>the total SM production </a:t>
            </a:r>
            <a:r>
              <a:rPr lang="en-US" sz="2400" baseline="30000" dirty="0" smtClean="0"/>
              <a:t>(in black) </a:t>
            </a:r>
            <a:endParaRPr lang="en-US" sz="2400" dirty="0"/>
          </a:p>
        </p:txBody>
      </p:sp>
      <p:pic>
        <p:nvPicPr>
          <p:cNvPr id="3" name="Picture 2"/>
          <p:cNvPicPr>
            <a:picLocks noChangeAspect="1"/>
          </p:cNvPicPr>
          <p:nvPr/>
        </p:nvPicPr>
        <p:blipFill>
          <a:blip r:embed="rId3"/>
          <a:stretch>
            <a:fillRect/>
          </a:stretch>
        </p:blipFill>
        <p:spPr>
          <a:xfrm>
            <a:off x="4638551" y="1032711"/>
            <a:ext cx="4011127" cy="3196528"/>
          </a:xfrm>
          <a:prstGeom prst="rect">
            <a:avLst/>
          </a:prstGeom>
        </p:spPr>
      </p:pic>
      <p:pic>
        <p:nvPicPr>
          <p:cNvPr id="4" name="Picture 3"/>
          <p:cNvPicPr>
            <a:picLocks noChangeAspect="1"/>
          </p:cNvPicPr>
          <p:nvPr/>
        </p:nvPicPr>
        <p:blipFill>
          <a:blip r:embed="rId4"/>
          <a:stretch>
            <a:fillRect/>
          </a:stretch>
        </p:blipFill>
        <p:spPr>
          <a:xfrm>
            <a:off x="407840" y="1041169"/>
            <a:ext cx="4262038" cy="3144216"/>
          </a:xfrm>
          <a:prstGeom prst="rect">
            <a:avLst/>
          </a:prstGeom>
        </p:spPr>
      </p:pic>
    </p:spTree>
    <p:extLst>
      <p:ext uri="{BB962C8B-B14F-4D97-AF65-F5344CB8AC3E}">
        <p14:creationId xmlns:p14="http://schemas.microsoft.com/office/powerpoint/2010/main" val="275578243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17430" y="148898"/>
            <a:ext cx="6425001" cy="990600"/>
          </a:xfrm>
        </p:spPr>
        <p:txBody>
          <a:bodyPr>
            <a:noAutofit/>
          </a:bodyPr>
          <a:lstStyle/>
          <a:p>
            <a:r>
              <a:rPr lang="en-US" b="1" dirty="0" smtClean="0">
                <a:solidFill>
                  <a:srgbClr val="000090"/>
                </a:solidFill>
              </a:rPr>
              <a:t>Triggers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65</a:t>
            </a:fld>
            <a:endParaRPr lang="en-US" dirty="0"/>
          </a:p>
        </p:txBody>
      </p:sp>
      <p:sp>
        <p:nvSpPr>
          <p:cNvPr id="2" name="Rectangle 1"/>
          <p:cNvSpPr/>
          <p:nvPr/>
        </p:nvSpPr>
        <p:spPr>
          <a:xfrm>
            <a:off x="391710" y="2373836"/>
            <a:ext cx="9144000" cy="369332"/>
          </a:xfrm>
          <a:prstGeom prst="rect">
            <a:avLst/>
          </a:prstGeom>
        </p:spPr>
        <p:txBody>
          <a:bodyPr wrap="square">
            <a:spAutoFit/>
          </a:bodyPr>
          <a:lstStyle/>
          <a:p>
            <a:r>
              <a:rPr lang="en-US" dirty="0" smtClean="0"/>
              <a:t>Triggers </a:t>
            </a:r>
            <a:r>
              <a:rPr lang="en-US" dirty="0"/>
              <a:t>for </a:t>
            </a:r>
            <a:r>
              <a:rPr lang="en-US" dirty="0" err="1"/>
              <a:t>dimuon</a:t>
            </a:r>
            <a:r>
              <a:rPr lang="en-US" dirty="0"/>
              <a:t> and </a:t>
            </a:r>
            <a:r>
              <a:rPr lang="en-US" dirty="0" err="1"/>
              <a:t>dielectron</a:t>
            </a:r>
            <a:r>
              <a:rPr lang="en-US" dirty="0"/>
              <a:t> analysis channels both at L1 and HLT levels.</a:t>
            </a:r>
          </a:p>
        </p:txBody>
      </p:sp>
      <p:pic>
        <p:nvPicPr>
          <p:cNvPr id="3" name="Picture 2" descr="Screenshot 2019-07-05 at 15.03.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4573"/>
            <a:ext cx="9144000" cy="2220177"/>
          </a:xfrm>
          <a:prstGeom prst="rect">
            <a:avLst/>
          </a:prstGeom>
        </p:spPr>
      </p:pic>
    </p:spTree>
    <p:extLst>
      <p:ext uri="{BB962C8B-B14F-4D97-AF65-F5344CB8AC3E}">
        <p14:creationId xmlns:p14="http://schemas.microsoft.com/office/powerpoint/2010/main" val="215428889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51346" y="131331"/>
            <a:ext cx="6425001" cy="990600"/>
          </a:xfrm>
        </p:spPr>
        <p:txBody>
          <a:bodyPr>
            <a:normAutofit/>
          </a:bodyPr>
          <a:lstStyle/>
          <a:p>
            <a:r>
              <a:rPr lang="en-US" b="1" dirty="0" smtClean="0">
                <a:solidFill>
                  <a:srgbClr val="000090"/>
                </a:solidFill>
              </a:rPr>
              <a:t>MC samples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66</a:t>
            </a:fld>
            <a:endParaRPr lang="en-US" dirty="0"/>
          </a:p>
        </p:txBody>
      </p:sp>
      <p:sp>
        <p:nvSpPr>
          <p:cNvPr id="4" name="TextBox 3"/>
          <p:cNvSpPr txBox="1"/>
          <p:nvPr/>
        </p:nvSpPr>
        <p:spPr>
          <a:xfrm>
            <a:off x="320479" y="1234500"/>
            <a:ext cx="2955516" cy="6340195"/>
          </a:xfrm>
          <a:prstGeom prst="rect">
            <a:avLst/>
          </a:prstGeom>
          <a:noFill/>
        </p:spPr>
        <p:txBody>
          <a:bodyPr wrap="square" rtlCol="0">
            <a:spAutoFit/>
          </a:bodyPr>
          <a:lstStyle/>
          <a:p>
            <a:r>
              <a:rPr lang="en-US" sz="1400" dirty="0" smtClean="0"/>
              <a:t>Signal samples and DY are at LO using </a:t>
            </a:r>
            <a:r>
              <a:rPr lang="en-US" sz="1400" dirty="0"/>
              <a:t>MadGraph5_aMC@</a:t>
            </a:r>
            <a:r>
              <a:rPr lang="en-US" sz="1400" dirty="0" smtClean="0"/>
              <a:t>NLO, </a:t>
            </a:r>
            <a:r>
              <a:rPr lang="en-US" sz="1400" dirty="0" err="1" smtClean="0"/>
              <a:t>Pythia</a:t>
            </a:r>
            <a:r>
              <a:rPr lang="en-US" sz="1400" dirty="0" smtClean="0"/>
              <a:t> for </a:t>
            </a:r>
            <a:r>
              <a:rPr lang="en-US" sz="1400" dirty="0" err="1"/>
              <a:t>parton</a:t>
            </a:r>
            <a:r>
              <a:rPr lang="en-US" sz="1400" dirty="0"/>
              <a:t> showering and </a:t>
            </a:r>
            <a:r>
              <a:rPr lang="en-US" sz="1400" dirty="0" err="1"/>
              <a:t>hadronization</a:t>
            </a:r>
            <a:r>
              <a:rPr lang="en-US" sz="1400" dirty="0"/>
              <a:t> </a:t>
            </a:r>
          </a:p>
          <a:p>
            <a:endParaRPr lang="en-US" sz="1400" dirty="0" smtClean="0"/>
          </a:p>
          <a:p>
            <a:r>
              <a:rPr lang="en-US" sz="1400" dirty="0" smtClean="0"/>
              <a:t>DY is reweighted to NLO using </a:t>
            </a:r>
            <a:r>
              <a:rPr lang="en-US" sz="1400" dirty="0" err="1" smtClean="0"/>
              <a:t>Δη</a:t>
            </a:r>
            <a:r>
              <a:rPr lang="en-US" sz="1400" b="1" baseline="-25000" dirty="0" err="1" smtClean="0"/>
              <a:t>bb</a:t>
            </a:r>
            <a:r>
              <a:rPr lang="en-US" sz="1400" dirty="0" smtClean="0"/>
              <a:t> and </a:t>
            </a:r>
            <a:r>
              <a:rPr lang="en-US" sz="1400" dirty="0" err="1" smtClean="0"/>
              <a:t>p</a:t>
            </a:r>
            <a:r>
              <a:rPr lang="en-US" sz="1400" b="1" baseline="-25000" dirty="0" err="1" smtClean="0"/>
              <a:t>T</a:t>
            </a:r>
            <a:r>
              <a:rPr lang="en-US" sz="1400" dirty="0" smtClean="0"/>
              <a:t>(Z)</a:t>
            </a:r>
          </a:p>
          <a:p>
            <a:endParaRPr lang="en-US" sz="1400" dirty="0" smtClean="0"/>
          </a:p>
          <a:p>
            <a:r>
              <a:rPr lang="en-US" sz="1400" dirty="0"/>
              <a:t>T</a:t>
            </a:r>
            <a:r>
              <a:rPr lang="en-US" sz="1400" dirty="0" smtClean="0"/>
              <a:t>op quark at NLO:</a:t>
            </a:r>
          </a:p>
          <a:p>
            <a:r>
              <a:rPr lang="en-US" sz="1400" dirty="0" smtClean="0"/>
              <a:t>1) t-channel, </a:t>
            </a:r>
            <a:r>
              <a:rPr lang="en-US" sz="1400" dirty="0" err="1" smtClean="0"/>
              <a:t>tW</a:t>
            </a:r>
            <a:r>
              <a:rPr lang="en-US" sz="1400" dirty="0" smtClean="0"/>
              <a:t>, </a:t>
            </a:r>
            <a:r>
              <a:rPr lang="en-US" sz="1400" dirty="0" err="1" smtClean="0"/>
              <a:t>tt</a:t>
            </a:r>
            <a:r>
              <a:rPr lang="en-US" sz="1400" dirty="0" smtClean="0"/>
              <a:t> using POWHEG</a:t>
            </a:r>
          </a:p>
          <a:p>
            <a:r>
              <a:rPr lang="en-US" sz="1400" dirty="0" smtClean="0"/>
              <a:t>2) s-channel using </a:t>
            </a:r>
            <a:r>
              <a:rPr lang="en-US" sz="1400" dirty="0"/>
              <a:t>MadGraph5_aMC@NLO </a:t>
            </a:r>
          </a:p>
          <a:p>
            <a:endParaRPr lang="en-US" sz="1400" dirty="0"/>
          </a:p>
          <a:p>
            <a:r>
              <a:rPr lang="en-US" sz="1400" dirty="0" smtClean="0"/>
              <a:t>Single top is rescaled to NNLO</a:t>
            </a:r>
          </a:p>
          <a:p>
            <a:endParaRPr lang="en-US" sz="1400" dirty="0" smtClean="0"/>
          </a:p>
          <a:p>
            <a:r>
              <a:rPr lang="en-US" sz="1400" dirty="0" err="1" smtClean="0"/>
              <a:t>Dibosons</a:t>
            </a:r>
            <a:r>
              <a:rPr lang="en-US" sz="1400" dirty="0"/>
              <a:t> </a:t>
            </a:r>
            <a:r>
              <a:rPr lang="en-US" sz="1400" dirty="0" smtClean="0"/>
              <a:t>at LO using  </a:t>
            </a:r>
            <a:r>
              <a:rPr lang="en-US" sz="1400" dirty="0" err="1" smtClean="0"/>
              <a:t>Pythia</a:t>
            </a:r>
            <a:r>
              <a:rPr lang="en-US" sz="1400" dirty="0" smtClean="0"/>
              <a:t> and rescaled to NLO</a:t>
            </a:r>
          </a:p>
          <a:p>
            <a:endParaRPr lang="en-US" sz="1400" dirty="0"/>
          </a:p>
          <a:p>
            <a:r>
              <a:rPr lang="en-US" sz="1400" dirty="0" smtClean="0"/>
              <a:t>ZH at NLO using MadGraph5_aMC</a:t>
            </a:r>
            <a:r>
              <a:rPr lang="en-US" sz="1400" dirty="0"/>
              <a:t>@NLO </a:t>
            </a:r>
            <a:r>
              <a:rPr lang="en-US" sz="1400" dirty="0" smtClean="0"/>
              <a:t>and rescaled to NNLO</a:t>
            </a:r>
          </a:p>
          <a:p>
            <a:endParaRPr lang="en-US" sz="1400" dirty="0"/>
          </a:p>
          <a:p>
            <a:endParaRPr lang="en-US" sz="1400" dirty="0"/>
          </a:p>
          <a:p>
            <a:endParaRPr lang="en-US" sz="1400" dirty="0" smtClean="0"/>
          </a:p>
          <a:p>
            <a:endParaRPr lang="en-US" sz="1400" dirty="0" smtClean="0"/>
          </a:p>
          <a:p>
            <a:endParaRPr lang="en-US" sz="1400" dirty="0"/>
          </a:p>
          <a:p>
            <a:endParaRPr lang="en-US" sz="1400" dirty="0" smtClean="0"/>
          </a:p>
          <a:p>
            <a:endParaRPr lang="en-US" sz="1400" dirty="0"/>
          </a:p>
          <a:p>
            <a:r>
              <a:rPr lang="en-US" sz="1400" dirty="0" smtClean="0"/>
              <a:t>	</a:t>
            </a:r>
            <a:endParaRPr lang="en-US" sz="1400" dirty="0"/>
          </a:p>
        </p:txBody>
      </p:sp>
      <p:pic>
        <p:nvPicPr>
          <p:cNvPr id="5" name="Picture 4"/>
          <p:cNvPicPr>
            <a:picLocks noChangeAspect="1"/>
          </p:cNvPicPr>
          <p:nvPr/>
        </p:nvPicPr>
        <p:blipFill>
          <a:blip r:embed="rId3"/>
          <a:stretch>
            <a:fillRect/>
          </a:stretch>
        </p:blipFill>
        <p:spPr>
          <a:xfrm>
            <a:off x="3252556" y="1288641"/>
            <a:ext cx="5552754" cy="3001706"/>
          </a:xfrm>
          <a:prstGeom prst="rect">
            <a:avLst/>
          </a:prstGeom>
        </p:spPr>
      </p:pic>
    </p:spTree>
    <p:extLst>
      <p:ext uri="{BB962C8B-B14F-4D97-AF65-F5344CB8AC3E}">
        <p14:creationId xmlns:p14="http://schemas.microsoft.com/office/powerpoint/2010/main" val="2090007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20016" y="226293"/>
            <a:ext cx="6425001" cy="990600"/>
          </a:xfrm>
        </p:spPr>
        <p:txBody>
          <a:bodyPr>
            <a:normAutofit/>
          </a:bodyPr>
          <a:lstStyle/>
          <a:p>
            <a:r>
              <a:rPr lang="en-US" b="1" dirty="0" smtClean="0">
                <a:solidFill>
                  <a:srgbClr val="000090"/>
                </a:solidFill>
              </a:rPr>
              <a:t>DY and TT SFs from the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67</a:t>
            </a:fld>
            <a:endParaRPr lang="en-US" dirty="0"/>
          </a:p>
        </p:txBody>
      </p:sp>
      <p:sp>
        <p:nvSpPr>
          <p:cNvPr id="4" name="Rectangle 3"/>
          <p:cNvSpPr/>
          <p:nvPr/>
        </p:nvSpPr>
        <p:spPr>
          <a:xfrm>
            <a:off x="268172" y="1448793"/>
            <a:ext cx="4572000" cy="1200329"/>
          </a:xfrm>
          <a:prstGeom prst="rect">
            <a:avLst/>
          </a:prstGeom>
        </p:spPr>
        <p:txBody>
          <a:bodyPr>
            <a:spAutoFit/>
          </a:bodyPr>
          <a:lstStyle/>
          <a:p>
            <a:r>
              <a:rPr lang="en-US" dirty="0" smtClean="0"/>
              <a:t>Normalization for backgrounds,  final numbers after the application of all the </a:t>
            </a:r>
            <a:r>
              <a:rPr lang="en-US" dirty="0" err="1" smtClean="0"/>
              <a:t>nui-sances</a:t>
            </a:r>
            <a:r>
              <a:rPr lang="en-US" dirty="0" smtClean="0"/>
              <a:t> during the </a:t>
            </a:r>
            <a:r>
              <a:rPr lang="en-US" dirty="0" err="1" smtClean="0"/>
              <a:t>postfit</a:t>
            </a:r>
            <a:r>
              <a:rPr lang="en-US" dirty="0" smtClean="0"/>
              <a:t> procedure. Electron channel. All regions are used.</a:t>
            </a:r>
            <a:endParaRPr lang="en-US" dirty="0"/>
          </a:p>
        </p:txBody>
      </p:sp>
      <p:sp>
        <p:nvSpPr>
          <p:cNvPr id="5" name="Rectangle 4"/>
          <p:cNvSpPr/>
          <p:nvPr/>
        </p:nvSpPr>
        <p:spPr>
          <a:xfrm>
            <a:off x="268172" y="2733058"/>
            <a:ext cx="4572000" cy="1200329"/>
          </a:xfrm>
          <a:prstGeom prst="rect">
            <a:avLst/>
          </a:prstGeom>
        </p:spPr>
        <p:txBody>
          <a:bodyPr>
            <a:spAutoFit/>
          </a:bodyPr>
          <a:lstStyle/>
          <a:p>
            <a:r>
              <a:rPr lang="en-US" dirty="0" err="1" smtClean="0"/>
              <a:t>Normalisation</a:t>
            </a:r>
            <a:r>
              <a:rPr lang="en-US" dirty="0" smtClean="0"/>
              <a:t> for backgrounds in the </a:t>
            </a:r>
            <a:r>
              <a:rPr lang="en-US" dirty="0" err="1" smtClean="0"/>
              <a:t>unblinded</a:t>
            </a:r>
            <a:r>
              <a:rPr lang="en-US" dirty="0" smtClean="0"/>
              <a:t> SR only, final numbers after the </a:t>
            </a:r>
            <a:r>
              <a:rPr lang="en-US" dirty="0" err="1" smtClean="0"/>
              <a:t>applica-tion</a:t>
            </a:r>
            <a:r>
              <a:rPr lang="en-US" dirty="0" smtClean="0"/>
              <a:t> of all the nuisances during the </a:t>
            </a:r>
            <a:r>
              <a:rPr lang="en-US" dirty="0" err="1" smtClean="0"/>
              <a:t>postfit</a:t>
            </a:r>
            <a:r>
              <a:rPr lang="en-US" dirty="0" smtClean="0"/>
              <a:t> procedure. Electron channel.</a:t>
            </a:r>
            <a:endParaRPr lang="en-US" dirty="0"/>
          </a:p>
        </p:txBody>
      </p:sp>
      <p:sp>
        <p:nvSpPr>
          <p:cNvPr id="6" name="Rectangle 5"/>
          <p:cNvSpPr/>
          <p:nvPr/>
        </p:nvSpPr>
        <p:spPr>
          <a:xfrm>
            <a:off x="268172" y="4024053"/>
            <a:ext cx="4572000" cy="1200329"/>
          </a:xfrm>
          <a:prstGeom prst="rect">
            <a:avLst/>
          </a:prstGeom>
        </p:spPr>
        <p:txBody>
          <a:bodyPr>
            <a:spAutoFit/>
          </a:bodyPr>
          <a:lstStyle/>
          <a:p>
            <a:r>
              <a:rPr lang="en-US" dirty="0" smtClean="0"/>
              <a:t>Normalization </a:t>
            </a:r>
            <a:r>
              <a:rPr lang="en-US" dirty="0"/>
              <a:t>for backgrounds,  final numbers after the application of all the </a:t>
            </a:r>
            <a:r>
              <a:rPr lang="en-US" dirty="0" err="1"/>
              <a:t>nui-sances</a:t>
            </a:r>
            <a:r>
              <a:rPr lang="en-US" dirty="0"/>
              <a:t> during the </a:t>
            </a:r>
            <a:r>
              <a:rPr lang="en-US" dirty="0" err="1"/>
              <a:t>postfit</a:t>
            </a:r>
            <a:r>
              <a:rPr lang="en-US" dirty="0"/>
              <a:t> procedure. </a:t>
            </a:r>
            <a:r>
              <a:rPr lang="en-US" dirty="0" err="1"/>
              <a:t>Muon</a:t>
            </a:r>
            <a:r>
              <a:rPr lang="en-US" dirty="0"/>
              <a:t> channel</a:t>
            </a:r>
            <a:r>
              <a:rPr lang="en-US" dirty="0" smtClean="0"/>
              <a:t>. All regions are used.</a:t>
            </a:r>
            <a:endParaRPr lang="en-US" dirty="0"/>
          </a:p>
        </p:txBody>
      </p:sp>
      <p:sp>
        <p:nvSpPr>
          <p:cNvPr id="8" name="Rectangle 7"/>
          <p:cNvSpPr/>
          <p:nvPr/>
        </p:nvSpPr>
        <p:spPr>
          <a:xfrm>
            <a:off x="268172" y="5317924"/>
            <a:ext cx="4572000" cy="1200329"/>
          </a:xfrm>
          <a:prstGeom prst="rect">
            <a:avLst/>
          </a:prstGeom>
        </p:spPr>
        <p:txBody>
          <a:bodyPr>
            <a:spAutoFit/>
          </a:bodyPr>
          <a:lstStyle/>
          <a:p>
            <a:r>
              <a:rPr lang="en-US" dirty="0" err="1"/>
              <a:t>Normalisation</a:t>
            </a:r>
            <a:r>
              <a:rPr lang="en-US" dirty="0"/>
              <a:t> for backgrounds in the </a:t>
            </a:r>
            <a:r>
              <a:rPr lang="en-US" dirty="0" err="1"/>
              <a:t>unblinded</a:t>
            </a:r>
            <a:r>
              <a:rPr lang="en-US" dirty="0"/>
              <a:t> </a:t>
            </a:r>
            <a:r>
              <a:rPr lang="en-US" dirty="0" smtClean="0"/>
              <a:t>SR only, </a:t>
            </a:r>
            <a:r>
              <a:rPr lang="en-US" dirty="0"/>
              <a:t>final numbers after the </a:t>
            </a:r>
            <a:r>
              <a:rPr lang="en-US" dirty="0" err="1"/>
              <a:t>applica-tion</a:t>
            </a:r>
            <a:r>
              <a:rPr lang="en-US" dirty="0"/>
              <a:t> of all the nuisances during the </a:t>
            </a:r>
            <a:r>
              <a:rPr lang="en-US" dirty="0" err="1"/>
              <a:t>postfit</a:t>
            </a:r>
            <a:r>
              <a:rPr lang="en-US" dirty="0"/>
              <a:t> procedure. </a:t>
            </a:r>
            <a:r>
              <a:rPr lang="en-US" dirty="0" err="1"/>
              <a:t>Muon</a:t>
            </a:r>
            <a:r>
              <a:rPr lang="en-US" dirty="0"/>
              <a:t> channel.</a:t>
            </a:r>
          </a:p>
        </p:txBody>
      </p:sp>
      <p:pic>
        <p:nvPicPr>
          <p:cNvPr id="9" name="Picture 8" descr="Screenshot 2019-07-05 at 15.01.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753" y="2910794"/>
            <a:ext cx="3960000" cy="806747"/>
          </a:xfrm>
          <a:prstGeom prst="rect">
            <a:avLst/>
          </a:prstGeom>
        </p:spPr>
      </p:pic>
      <p:pic>
        <p:nvPicPr>
          <p:cNvPr id="12" name="Picture 11" descr="Screenshot 2019-07-05 at 15.01.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753" y="4226616"/>
            <a:ext cx="3960000" cy="787765"/>
          </a:xfrm>
          <a:prstGeom prst="rect">
            <a:avLst/>
          </a:prstGeom>
        </p:spPr>
      </p:pic>
      <p:pic>
        <p:nvPicPr>
          <p:cNvPr id="13" name="Picture 12" descr="Screenshot 2019-07-05 at 15.01.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753" y="5602710"/>
            <a:ext cx="3960000" cy="795384"/>
          </a:xfrm>
          <a:prstGeom prst="rect">
            <a:avLst/>
          </a:prstGeom>
        </p:spPr>
      </p:pic>
      <p:pic>
        <p:nvPicPr>
          <p:cNvPr id="17" name="Picture 16" descr="Screenshot 2019-07-05 at 15.01.1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4753" y="1624864"/>
            <a:ext cx="3960000" cy="780129"/>
          </a:xfrm>
          <a:prstGeom prst="rect">
            <a:avLst/>
          </a:prstGeom>
        </p:spPr>
      </p:pic>
    </p:spTree>
    <p:extLst>
      <p:ext uri="{BB962C8B-B14F-4D97-AF65-F5344CB8AC3E}">
        <p14:creationId xmlns:p14="http://schemas.microsoft.com/office/powerpoint/2010/main" val="297450837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8988" y="12399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dimuon</a:t>
            </a:r>
            <a:r>
              <a:rPr lang="en-US" sz="3600" b="1" dirty="0" smtClean="0">
                <a:solidFill>
                  <a:srgbClr val="000090"/>
                </a:solidFill>
                <a:ea typeface="Arial"/>
                <a:cs typeface="Arial"/>
                <a:sym typeface="Arial"/>
              </a:rPr>
              <a:t> triggers</a:t>
            </a:r>
            <a:endParaRPr lang="en-US" sz="3600" b="1" dirty="0">
              <a:solidFill>
                <a:srgbClr val="000090"/>
              </a:solidFill>
            </a:endParaRPr>
          </a:p>
        </p:txBody>
      </p:sp>
      <p:pic>
        <p:nvPicPr>
          <p:cNvPr id="2" name="Picture 1"/>
          <p:cNvPicPr>
            <a:picLocks noChangeAspect="1"/>
          </p:cNvPicPr>
          <p:nvPr/>
        </p:nvPicPr>
        <p:blipFill>
          <a:blip r:embed="rId3"/>
          <a:stretch>
            <a:fillRect/>
          </a:stretch>
        </p:blipFill>
        <p:spPr>
          <a:xfrm>
            <a:off x="1712904" y="907146"/>
            <a:ext cx="6339689" cy="2946724"/>
          </a:xfrm>
          <a:prstGeom prst="rect">
            <a:avLst/>
          </a:prstGeom>
        </p:spPr>
      </p:pic>
      <p:pic>
        <p:nvPicPr>
          <p:cNvPr id="8" name="Picture 7"/>
          <p:cNvPicPr>
            <a:picLocks noChangeAspect="1"/>
          </p:cNvPicPr>
          <p:nvPr/>
        </p:nvPicPr>
        <p:blipFill>
          <a:blip r:embed="rId4"/>
          <a:stretch>
            <a:fillRect/>
          </a:stretch>
        </p:blipFill>
        <p:spPr>
          <a:xfrm>
            <a:off x="1838481" y="3857675"/>
            <a:ext cx="5944677" cy="2725250"/>
          </a:xfrm>
          <a:prstGeom prst="rect">
            <a:avLst/>
          </a:prstGeom>
        </p:spPr>
      </p:pic>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68</a:t>
            </a:fld>
            <a:endParaRPr lang="en-US" dirty="0"/>
          </a:p>
        </p:txBody>
      </p:sp>
    </p:spTree>
    <p:extLst>
      <p:ext uri="{BB962C8B-B14F-4D97-AF65-F5344CB8AC3E}">
        <p14:creationId xmlns:p14="http://schemas.microsoft.com/office/powerpoint/2010/main" val="338483289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61379" y="327579"/>
            <a:ext cx="7756305" cy="990600"/>
          </a:xfrm>
        </p:spPr>
        <p:txBody>
          <a:bodyPr>
            <a:noAutofit/>
          </a:bodyPr>
          <a:lstStyle/>
          <a:p>
            <a:r>
              <a:rPr lang="en-US" sz="3000" b="1" dirty="0" smtClean="0">
                <a:solidFill>
                  <a:srgbClr val="000090"/>
                </a:solidFill>
                <a:ea typeface="Arial"/>
                <a:cs typeface="Arial"/>
                <a:sym typeface="Arial"/>
              </a:rPr>
              <a:t>HLT SFs for </a:t>
            </a:r>
            <a:r>
              <a:rPr lang="en-US" sz="3000" b="1" dirty="0" err="1" smtClean="0">
                <a:solidFill>
                  <a:srgbClr val="000090"/>
                </a:solidFill>
                <a:ea typeface="Arial"/>
                <a:cs typeface="Arial"/>
                <a:sym typeface="Arial"/>
              </a:rPr>
              <a:t>dimuon</a:t>
            </a:r>
            <a:r>
              <a:rPr lang="en-US" sz="3000" b="1" dirty="0" smtClean="0">
                <a:solidFill>
                  <a:srgbClr val="000090"/>
                </a:solidFill>
                <a:ea typeface="Arial"/>
                <a:cs typeface="Arial"/>
                <a:sym typeface="Arial"/>
              </a:rPr>
              <a:t> triggers, </a:t>
            </a:r>
            <a:br>
              <a:rPr lang="en-US" sz="3000" b="1" dirty="0" smtClean="0">
                <a:solidFill>
                  <a:srgbClr val="000090"/>
                </a:solidFill>
                <a:ea typeface="Arial"/>
                <a:cs typeface="Arial"/>
                <a:sym typeface="Arial"/>
              </a:rPr>
            </a:br>
            <a:r>
              <a:rPr lang="en-US" sz="3000" b="1" dirty="0" smtClean="0">
                <a:solidFill>
                  <a:srgbClr val="000090"/>
                </a:solidFill>
                <a:ea typeface="Arial"/>
                <a:cs typeface="Arial"/>
                <a:sym typeface="Arial"/>
              </a:rPr>
              <a:t>	</a:t>
            </a:r>
            <a:r>
              <a:rPr lang="en-US" sz="3000" b="1" dirty="0" err="1" smtClean="0">
                <a:solidFill>
                  <a:srgbClr val="000090"/>
                </a:solidFill>
                <a:ea typeface="Arial"/>
                <a:cs typeface="Arial"/>
                <a:sym typeface="Arial"/>
              </a:rPr>
              <a:t>dZ</a:t>
            </a:r>
            <a:r>
              <a:rPr lang="en-US" sz="3000" b="1" dirty="0" smtClean="0">
                <a:solidFill>
                  <a:srgbClr val="000090"/>
                </a:solidFill>
                <a:ea typeface="Arial"/>
                <a:cs typeface="Arial"/>
                <a:sym typeface="Arial"/>
              </a:rPr>
              <a:t> requirement </a:t>
            </a:r>
            <a:endParaRPr lang="en-US" sz="3000" b="1" dirty="0">
              <a:solidFill>
                <a:srgbClr val="000090"/>
              </a:solidFill>
            </a:endParaRPr>
          </a:p>
        </p:txBody>
      </p:sp>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pic>
        <p:nvPicPr>
          <p:cNvPr id="6" name="Picture 5"/>
          <p:cNvPicPr>
            <a:picLocks noChangeAspect="1"/>
          </p:cNvPicPr>
          <p:nvPr/>
        </p:nvPicPr>
        <p:blipFill>
          <a:blip r:embed="rId3"/>
          <a:stretch>
            <a:fillRect/>
          </a:stretch>
        </p:blipFill>
        <p:spPr>
          <a:xfrm>
            <a:off x="1668634" y="1717530"/>
            <a:ext cx="5866699" cy="3978400"/>
          </a:xfrm>
          <a:prstGeom prst="rect">
            <a:avLst/>
          </a:prstGeom>
        </p:spPr>
      </p:pic>
      <p:sp>
        <p:nvSpPr>
          <p:cNvPr id="13" name="TextBox 12"/>
          <p:cNvSpPr txBox="1"/>
          <p:nvPr/>
        </p:nvSpPr>
        <p:spPr>
          <a:xfrm>
            <a:off x="1876175" y="6237282"/>
            <a:ext cx="6616095" cy="338554"/>
          </a:xfrm>
          <a:prstGeom prst="rect">
            <a:avLst/>
          </a:prstGeom>
          <a:noFill/>
        </p:spPr>
        <p:txBody>
          <a:bodyPr wrap="square" rtlCol="0">
            <a:spAutoFit/>
          </a:bodyPr>
          <a:lstStyle/>
          <a:p>
            <a:r>
              <a:rPr lang="en-US" sz="800" dirty="0">
                <a:hlinkClick r:id="rId4"/>
              </a:rPr>
              <a:t>https://indico.cern.ch/event/636555/contributions/2577291/attachments/1453162/2241537/TnP_DoubleMuSF_03_05_17.</a:t>
            </a:r>
            <a:r>
              <a:rPr lang="en-US" sz="800" dirty="0" smtClean="0">
                <a:hlinkClick r:id="rId4"/>
              </a:rPr>
              <a:t>pdf</a:t>
            </a:r>
            <a:endParaRPr lang="en-US" sz="800" dirty="0" smtClean="0"/>
          </a:p>
          <a:p>
            <a:endParaRPr lang="en-US" sz="800"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69</a:t>
            </a:fld>
            <a:endParaRPr lang="en-US" dirty="0"/>
          </a:p>
        </p:txBody>
      </p:sp>
    </p:spTree>
    <p:extLst>
      <p:ext uri="{BB962C8B-B14F-4D97-AF65-F5344CB8AC3E}">
        <p14:creationId xmlns:p14="http://schemas.microsoft.com/office/powerpoint/2010/main" val="111081841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a:t>
            </a:fld>
            <a:endParaRPr lang="en-US" dirty="0"/>
          </a:p>
        </p:txBody>
      </p:sp>
      <p:sp>
        <p:nvSpPr>
          <p:cNvPr id="2" name="TextBox 1"/>
          <p:cNvSpPr txBox="1"/>
          <p:nvPr/>
        </p:nvSpPr>
        <p:spPr>
          <a:xfrm>
            <a:off x="498520" y="1022619"/>
            <a:ext cx="8306789" cy="5509199"/>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a:p>
            <a:r>
              <a:rPr lang="en-US" sz="2200" b="1" dirty="0" smtClean="0">
                <a:latin typeface="Times Bold"/>
                <a:cs typeface="Times Bold"/>
                <a:sym typeface="Wingdings"/>
              </a:rPr>
              <a:t>The action:</a:t>
            </a:r>
          </a:p>
          <a:p>
            <a:r>
              <a:rPr lang="en-US" sz="2200" dirty="0" smtClean="0">
                <a:latin typeface="Times Bold"/>
                <a:cs typeface="Times Bold"/>
                <a:sym typeface="Wingdings"/>
              </a:rPr>
              <a:t>Let’s use CMSSW, Crab, GRID, Python, C++, Swan, TMVA, </a:t>
            </a:r>
            <a:r>
              <a:rPr lang="en-US" sz="2200" dirty="0" err="1" smtClean="0">
                <a:latin typeface="Times Bold"/>
                <a:cs typeface="Times Bold"/>
                <a:sym typeface="Wingdings"/>
              </a:rPr>
              <a:t>RooStats</a:t>
            </a:r>
            <a:r>
              <a:rPr lang="en-US" sz="2200" dirty="0" smtClean="0">
                <a:latin typeface="Times Bold"/>
                <a:cs typeface="Times Bold"/>
                <a:sym typeface="Wingdings"/>
              </a:rPr>
              <a:t>, </a:t>
            </a:r>
            <a:r>
              <a:rPr lang="en-US" sz="2200" dirty="0" err="1">
                <a:latin typeface="Times Bold"/>
                <a:cs typeface="Times Bold"/>
                <a:sym typeface="Wingdings"/>
              </a:rPr>
              <a:t>M</a:t>
            </a:r>
            <a:r>
              <a:rPr lang="en-US" sz="2200" dirty="0" err="1" smtClean="0">
                <a:latin typeface="Times Bold"/>
                <a:cs typeface="Times Bold"/>
                <a:sym typeface="Wingdings"/>
              </a:rPr>
              <a:t>atplotlib</a:t>
            </a:r>
            <a:r>
              <a:rPr lang="en-US" sz="2200" dirty="0" smtClean="0">
                <a:latin typeface="Times Bold"/>
                <a:cs typeface="Times Bold"/>
                <a:sym typeface="Wingdings"/>
              </a:rPr>
              <a:t> </a:t>
            </a:r>
            <a:r>
              <a:rPr lang="en-US" sz="2200" dirty="0" err="1" smtClean="0">
                <a:latin typeface="Times Bold"/>
                <a:cs typeface="Times Bold"/>
                <a:sym typeface="Wingdings"/>
              </a:rPr>
              <a:t>etc</a:t>
            </a:r>
            <a:r>
              <a:rPr lang="en-US" sz="2200" dirty="0" smtClean="0">
                <a:latin typeface="Times Bold"/>
                <a:cs typeface="Times Bold"/>
                <a:sym typeface="Wingdings"/>
              </a:rPr>
              <a:t> </a:t>
            </a:r>
            <a:r>
              <a:rPr lang="mr-IN" sz="2200" dirty="0" smtClean="0">
                <a:latin typeface="Times Bold"/>
                <a:cs typeface="Times Bold"/>
                <a:sym typeface="Wingdings"/>
              </a:rPr>
              <a:t>…</a:t>
            </a:r>
            <a:r>
              <a:rPr lang="en-US" sz="2200" dirty="0" smtClean="0">
                <a:latin typeface="Times Bold"/>
                <a:cs typeface="Times Bold"/>
                <a:sym typeface="Wingdings"/>
              </a:rPr>
              <a:t> to </a:t>
            </a:r>
            <a:r>
              <a:rPr lang="en-US" sz="2200" dirty="0" smtClean="0">
                <a:latin typeface="Times Bold"/>
                <a:cs typeface="Times Bold"/>
                <a:sym typeface="Wingdings"/>
              </a:rPr>
              <a:t>search for the </a:t>
            </a:r>
            <a:r>
              <a:rPr lang="en-US" sz="2200" b="1" dirty="0" smtClean="0">
                <a:latin typeface="Times Bold"/>
                <a:cs typeface="Times Bold"/>
                <a:sym typeface="Wingdings"/>
              </a:rPr>
              <a:t>Double Higgs</a:t>
            </a:r>
            <a:r>
              <a:rPr lang="en-US" sz="2200" dirty="0" smtClean="0">
                <a:latin typeface="Times Bold"/>
                <a:cs typeface="Times Bold"/>
                <a:sym typeface="Wingdings"/>
              </a:rPr>
              <a:t>!</a:t>
            </a:r>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8375" y="6092142"/>
            <a:ext cx="6616095" cy="830997"/>
          </a:xfrm>
          <a:prstGeom prst="rect">
            <a:avLst/>
          </a:prstGeom>
          <a:noFill/>
        </p:spPr>
        <p:txBody>
          <a:bodyPr wrap="square" rtlCol="0">
            <a:spAutoFit/>
          </a:bodyPr>
          <a:lstStyle/>
          <a:p>
            <a:r>
              <a:rPr lang="en-US" sz="800" dirty="0" smtClean="0">
                <a:hlinkClick r:id="rId3"/>
              </a:rPr>
              <a:t>https</a:t>
            </a:r>
            <a:r>
              <a:rPr lang="en-US" sz="800" dirty="0">
                <a:hlinkClick r:id="rId3"/>
              </a:rPr>
              <a:t>://indico.cern.ch/event/604949/contributions</a:t>
            </a:r>
            <a:r>
              <a:rPr lang="en-US" sz="800" dirty="0" smtClean="0">
                <a:hlinkClick r:id="rId3"/>
              </a:rPr>
              <a:t>/</a:t>
            </a:r>
            <a:br>
              <a:rPr lang="en-US" sz="800" dirty="0" smtClean="0">
                <a:hlinkClick r:id="rId3"/>
              </a:rPr>
            </a:br>
            <a:r>
              <a:rPr lang="en-US" sz="800" dirty="0" smtClean="0">
                <a:hlinkClick r:id="rId3"/>
              </a:rPr>
              <a:t>2543520</a:t>
            </a:r>
            <a:r>
              <a:rPr lang="en-US" sz="800" dirty="0">
                <a:hlinkClick r:id="rId3"/>
              </a:rPr>
              <a:t>/attachments/1439974/2216426/</a:t>
            </a:r>
            <a:r>
              <a:rPr lang="en-US" sz="800" dirty="0" smtClean="0">
                <a:hlinkClick r:id="rId3"/>
              </a:rPr>
              <a:t>VHbb_TnP</a:t>
            </a:r>
            <a:br>
              <a:rPr lang="en-US" sz="800" dirty="0" smtClean="0">
                <a:hlinkClick r:id="rId3"/>
              </a:rPr>
            </a:br>
            <a:r>
              <a:rPr lang="en-US" sz="800" dirty="0" smtClean="0">
                <a:hlinkClick r:id="rId3"/>
              </a:rPr>
              <a:t>_SFs_egamma_april.pdf</a:t>
            </a:r>
            <a:r>
              <a:rPr lang="en-US" sz="800" dirty="0">
                <a:hlinkClick r:id="rId3"/>
              </a:rPr>
              <a:t>#search=vhbb%</a:t>
            </a:r>
            <a:r>
              <a:rPr lang="en-US" sz="800" dirty="0" smtClean="0">
                <a:hlinkClick r:id="rId3"/>
              </a:rPr>
              <a:t>20AND</a:t>
            </a:r>
            <a:br>
              <a:rPr lang="en-US" sz="800" dirty="0" smtClean="0">
                <a:hlinkClick r:id="rId3"/>
              </a:rPr>
            </a:br>
            <a:r>
              <a:rPr lang="en-US" sz="800" dirty="0" smtClean="0">
                <a:hlinkClick r:id="rId3"/>
              </a:rPr>
              <a:t>%</a:t>
            </a:r>
            <a:r>
              <a:rPr lang="en-US" sz="800" dirty="0">
                <a:hlinkClick r:id="rId3"/>
              </a:rPr>
              <a:t>20cerntaxonomy%3A%22Indico%2FExperiments</a:t>
            </a:r>
            <a:r>
              <a:rPr lang="en-US" sz="800" dirty="0" smtClean="0">
                <a:hlinkClick r:id="rId3"/>
              </a:rPr>
              <a:t>%</a:t>
            </a:r>
            <a:br>
              <a:rPr lang="en-US" sz="800" dirty="0" smtClean="0">
                <a:hlinkClick r:id="rId3"/>
              </a:rPr>
            </a:br>
            <a:r>
              <a:rPr lang="en-US" sz="800" dirty="0" smtClean="0">
                <a:hlinkClick r:id="rId3"/>
              </a:rPr>
              <a:t>2FCMS</a:t>
            </a:r>
            <a:r>
              <a:rPr lang="en-US" sz="800" dirty="0">
                <a:hlinkClick r:id="rId3"/>
              </a:rPr>
              <a:t>%20meetings%2FPH%20%2D%20Physics%2FEgamma%</a:t>
            </a:r>
            <a:r>
              <a:rPr lang="en-US" sz="800" dirty="0" smtClean="0">
                <a:hlinkClick r:id="rId3"/>
              </a:rPr>
              <a:t>22</a:t>
            </a:r>
            <a:endParaRPr lang="en-US" sz="800" dirty="0" smtClean="0"/>
          </a:p>
          <a:p>
            <a:pPr marL="285750" indent="-285750">
              <a:buFontTx/>
              <a:buChar char="•"/>
            </a:pPr>
            <a:endParaRPr lang="en-US" sz="800" dirty="0"/>
          </a:p>
        </p:txBody>
      </p:sp>
      <p:pic>
        <p:nvPicPr>
          <p:cNvPr id="14" name="Picture 13"/>
          <p:cNvPicPr>
            <a:picLocks noChangeAspect="1"/>
          </p:cNvPicPr>
          <p:nvPr/>
        </p:nvPicPr>
        <p:blipFill>
          <a:blip r:embed="rId4"/>
          <a:stretch>
            <a:fillRect/>
          </a:stretch>
        </p:blipFill>
        <p:spPr>
          <a:xfrm>
            <a:off x="2443242" y="762000"/>
            <a:ext cx="4463150" cy="6106299"/>
          </a:xfrm>
          <a:prstGeom prst="rect">
            <a:avLst/>
          </a:prstGeom>
        </p:spPr>
      </p:pic>
      <p:sp>
        <p:nvSpPr>
          <p:cNvPr id="7" name="Title 6"/>
          <p:cNvSpPr>
            <a:spLocks noGrp="1"/>
          </p:cNvSpPr>
          <p:nvPr>
            <p:ph type="title"/>
          </p:nvPr>
        </p:nvSpPr>
        <p:spPr>
          <a:xfrm>
            <a:off x="1665468" y="5142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dielectron</a:t>
            </a:r>
            <a:r>
              <a:rPr lang="en-US" sz="3600" b="1" dirty="0" smtClean="0">
                <a:solidFill>
                  <a:srgbClr val="000090"/>
                </a:solidFill>
                <a:ea typeface="Arial"/>
                <a:cs typeface="Arial"/>
                <a:sym typeface="Arial"/>
              </a:rPr>
              <a:t> trigger</a:t>
            </a:r>
            <a:endParaRPr lang="en-US" sz="3600" b="1" dirty="0">
              <a:solidFill>
                <a:srgbClr val="000090"/>
              </a:solidFill>
            </a:endParaRPr>
          </a:p>
        </p:txBody>
      </p:sp>
      <p:sp>
        <p:nvSpPr>
          <p:cNvPr id="12" name="Rectangle 11"/>
          <p:cNvSpPr/>
          <p:nvPr/>
        </p:nvSpPr>
        <p:spPr>
          <a:xfrm>
            <a:off x="84665" y="2610113"/>
            <a:ext cx="9311478" cy="1169551"/>
          </a:xfrm>
          <a:prstGeom prst="rect">
            <a:avLst/>
          </a:prstGeom>
        </p:spPr>
        <p:txBody>
          <a:bodyPr wrap="square">
            <a:spAutoFit/>
          </a:bodyPr>
          <a:lstStyle/>
          <a:p>
            <a:r>
              <a:rPr lang="en-US" sz="1400" b="1" dirty="0">
                <a:solidFill>
                  <a:srgbClr val="FF0000"/>
                </a:solidFill>
              </a:rPr>
              <a:t/>
            </a:r>
            <a:br>
              <a:rPr lang="en-US" sz="1400" b="1" dirty="0">
                <a:solidFill>
                  <a:srgbClr val="FF0000"/>
                </a:solidFill>
              </a:rPr>
            </a:br>
            <a:r>
              <a:rPr lang="en-US" sz="1400" dirty="0" smtClean="0"/>
              <a:t>HLT_BIT_HLT_Ele23_Ele12_</a:t>
            </a:r>
            <a:br>
              <a:rPr lang="en-US" sz="1400" dirty="0" smtClean="0"/>
            </a:br>
            <a:r>
              <a:rPr lang="en-US" sz="1400" dirty="0" err="1" smtClean="0"/>
              <a:t>CaloIdL_TrackIdL_IsoVL_DZ_v</a:t>
            </a:r>
            <a:r>
              <a:rPr lang="en" sz="1400" dirty="0" smtClean="0"/>
              <a:t/>
            </a:r>
            <a:br>
              <a:rPr lang="en" sz="1400" dirty="0" smtClean="0"/>
            </a:br>
            <a:endParaRPr lang="en-US" sz="1400" dirty="0" smtClean="0"/>
          </a:p>
          <a:p>
            <a:endParaRPr lang="en-US" sz="14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70</a:t>
            </a:fld>
            <a:endParaRPr lang="en-US" dirty="0"/>
          </a:p>
        </p:txBody>
      </p:sp>
    </p:spTree>
    <p:extLst>
      <p:ext uri="{BB962C8B-B14F-4D97-AF65-F5344CB8AC3E}">
        <p14:creationId xmlns:p14="http://schemas.microsoft.com/office/powerpoint/2010/main" val="322361786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71</a:t>
            </a:fld>
            <a:endParaRPr lang="en-US" dirty="0"/>
          </a:p>
        </p:txBody>
      </p:sp>
      <p:sp>
        <p:nvSpPr>
          <p:cNvPr id="4" name="Rectangle 3"/>
          <p:cNvSpPr/>
          <p:nvPr/>
        </p:nvSpPr>
        <p:spPr>
          <a:xfrm>
            <a:off x="669429" y="1649422"/>
            <a:ext cx="8026334" cy="3103413"/>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2" name="Picture 1"/>
          <p:cNvPicPr>
            <a:picLocks noChangeAspect="1"/>
          </p:cNvPicPr>
          <p:nvPr/>
        </p:nvPicPr>
        <p:blipFill>
          <a:blip r:embed="rId3"/>
          <a:stretch>
            <a:fillRect/>
          </a:stretch>
        </p:blipFill>
        <p:spPr>
          <a:xfrm>
            <a:off x="4509146" y="1210232"/>
            <a:ext cx="4341755" cy="4638801"/>
          </a:xfrm>
          <a:prstGeom prst="rect">
            <a:avLst/>
          </a:prstGeom>
        </p:spPr>
      </p:pic>
      <p:sp>
        <p:nvSpPr>
          <p:cNvPr id="3" name="TextBox 2"/>
          <p:cNvSpPr txBox="1"/>
          <p:nvPr/>
        </p:nvSpPr>
        <p:spPr>
          <a:xfrm>
            <a:off x="4847211" y="6136890"/>
            <a:ext cx="3916949" cy="646331"/>
          </a:xfrm>
          <a:prstGeom prst="rect">
            <a:avLst/>
          </a:prstGeom>
          <a:noFill/>
        </p:spPr>
        <p:txBody>
          <a:bodyPr wrap="square" rtlCol="0">
            <a:spAutoFit/>
          </a:bodyPr>
          <a:lstStyle/>
          <a:p>
            <a:r>
              <a:rPr lang="en-US" dirty="0" smtClean="0"/>
              <a:t>*Electron ID&amp;ISO scale factors as </a:t>
            </a:r>
            <a:br>
              <a:rPr lang="en-US" dirty="0" smtClean="0"/>
            </a:br>
            <a:r>
              <a:rPr lang="en-US" dirty="0" smtClean="0"/>
              <a:t>  a function of electron </a:t>
            </a:r>
            <a:r>
              <a:rPr lang="en-US" dirty="0" err="1" smtClean="0"/>
              <a:t>p</a:t>
            </a:r>
            <a:r>
              <a:rPr lang="en-US" baseline="-25000" dirty="0" err="1" smtClean="0"/>
              <a:t>T</a:t>
            </a:r>
            <a:r>
              <a:rPr lang="en-US" dirty="0" smtClean="0"/>
              <a:t> and </a:t>
            </a:r>
            <a:r>
              <a:rPr lang="en-US" dirty="0" err="1"/>
              <a:t>η</a:t>
            </a:r>
            <a:endParaRPr lang="en-US" dirty="0"/>
          </a:p>
        </p:txBody>
      </p:sp>
      <p:sp>
        <p:nvSpPr>
          <p:cNvPr id="5" name="TextBox 4"/>
          <p:cNvSpPr txBox="1"/>
          <p:nvPr/>
        </p:nvSpPr>
        <p:spPr>
          <a:xfrm rot="16200000">
            <a:off x="2649613" y="1822268"/>
            <a:ext cx="3476380" cy="307777"/>
          </a:xfrm>
          <a:prstGeom prst="rect">
            <a:avLst/>
          </a:prstGeom>
          <a:noFill/>
        </p:spPr>
        <p:txBody>
          <a:bodyPr wrap="square" rtlCol="0">
            <a:spAutoFit/>
          </a:bodyPr>
          <a:lstStyle/>
          <a:p>
            <a:r>
              <a:rPr lang="en-US" sz="1400" b="1" dirty="0" err="1" smtClean="0"/>
              <a:t>p</a:t>
            </a:r>
            <a:r>
              <a:rPr lang="en-US" sz="1400" b="1" baseline="-25000" dirty="0" err="1" smtClean="0"/>
              <a:t>T</a:t>
            </a:r>
            <a:r>
              <a:rPr lang="en-US" sz="1400" b="1" dirty="0" smtClean="0"/>
              <a:t> slices from 20 to 200 </a:t>
            </a:r>
            <a:r>
              <a:rPr lang="en-US" sz="1400" b="1" dirty="0" err="1" smtClean="0"/>
              <a:t>GeV</a:t>
            </a:r>
            <a:r>
              <a:rPr lang="en-US" sz="1400" b="1" dirty="0" smtClean="0"/>
              <a:t> </a:t>
            </a:r>
            <a:endParaRPr lang="en-US" sz="1400" b="1" dirty="0"/>
          </a:p>
        </p:txBody>
      </p:sp>
      <p:sp>
        <p:nvSpPr>
          <p:cNvPr id="8" name="TextBox 7"/>
          <p:cNvSpPr txBox="1"/>
          <p:nvPr/>
        </p:nvSpPr>
        <p:spPr>
          <a:xfrm>
            <a:off x="6277781" y="5773483"/>
            <a:ext cx="4082065" cy="307777"/>
          </a:xfrm>
          <a:prstGeom prst="rect">
            <a:avLst/>
          </a:prstGeom>
          <a:noFill/>
        </p:spPr>
        <p:txBody>
          <a:bodyPr wrap="square" rtlCol="0">
            <a:spAutoFit/>
          </a:bodyPr>
          <a:lstStyle/>
          <a:p>
            <a:r>
              <a:rPr lang="en-US" sz="1400" b="1" dirty="0" err="1" smtClean="0"/>
              <a:t>η</a:t>
            </a:r>
            <a:r>
              <a:rPr lang="en-US" sz="1400" b="1" dirty="0" smtClean="0"/>
              <a:t> slices from -2.5 to 2.5</a:t>
            </a:r>
          </a:p>
        </p:txBody>
      </p:sp>
    </p:spTree>
    <p:extLst>
      <p:ext uri="{BB962C8B-B14F-4D97-AF65-F5344CB8AC3E}">
        <p14:creationId xmlns:p14="http://schemas.microsoft.com/office/powerpoint/2010/main" val="187217459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272" y="1018918"/>
            <a:ext cx="9228969" cy="6555641"/>
          </a:xfrm>
          <a:prstGeom prst="rect">
            <a:avLst/>
          </a:prstGeom>
        </p:spPr>
        <p:txBody>
          <a:bodyPr wrap="square">
            <a:spAutoFit/>
          </a:bodyPr>
          <a:lstStyle/>
          <a:p>
            <a:pPr marL="342900" indent="-342900">
              <a:buFont typeface="Arial"/>
              <a:buChar char="•"/>
            </a:pPr>
            <a:r>
              <a:rPr lang="en-US" sz="2000" dirty="0" smtClean="0"/>
              <a:t>HH decay in </a:t>
            </a:r>
            <a:r>
              <a:rPr lang="en-US" sz="2000" dirty="0" smtClean="0">
                <a:latin typeface="Bradley Hand Bold"/>
                <a:cs typeface="Bradley Hand Bold"/>
              </a:rPr>
              <a:t>bb</a:t>
            </a:r>
            <a:r>
              <a:rPr lang="en-US" sz="2000" dirty="0" smtClean="0"/>
              <a:t> </a:t>
            </a:r>
            <a:r>
              <a:rPr lang="en-US" sz="2000" dirty="0" err="1" smtClean="0">
                <a:latin typeface="Bradley Hand Bold"/>
                <a:cs typeface="Bradley Hand Bold"/>
              </a:rPr>
              <a:t>ll</a:t>
            </a:r>
            <a:r>
              <a:rPr lang="en-US" sz="2000" dirty="0">
                <a:latin typeface="Bradley Hand Bold"/>
                <a:cs typeface="Bradley Hand Bold"/>
              </a:rPr>
              <a:t> </a:t>
            </a:r>
            <a:r>
              <a:rPr lang="en-US" sz="2000" dirty="0" err="1" smtClean="0">
                <a:latin typeface="Bradley Hand Bold"/>
                <a:cs typeface="Bradley Hand Bold"/>
              </a:rPr>
              <a:t>νν</a:t>
            </a:r>
            <a:r>
              <a:rPr lang="en-US" sz="2000" dirty="0" smtClean="0"/>
              <a:t> final state</a:t>
            </a:r>
          </a:p>
          <a:p>
            <a:endParaRPr lang="en-US" sz="2000" dirty="0"/>
          </a:p>
          <a:p>
            <a:pPr marL="342900" indent="-342900">
              <a:buFont typeface="Arial"/>
              <a:buChar char="•"/>
            </a:pPr>
            <a:r>
              <a:rPr lang="en-US" sz="2000" dirty="0" smtClean="0"/>
              <a:t>Analysis flow is optimized for a narrow width (O (</a:t>
            </a:r>
            <a:r>
              <a:rPr lang="en-US" sz="2000" dirty="0" err="1" smtClean="0"/>
              <a:t>GeV</a:t>
            </a:r>
            <a:r>
              <a:rPr lang="en-US" sz="2000" dirty="0" smtClean="0"/>
              <a:t>)) heavy resonance search in the range 250 to 1000 </a:t>
            </a:r>
            <a:r>
              <a:rPr lang="en-US" sz="2000" dirty="0" err="1" smtClean="0"/>
              <a:t>GeV</a:t>
            </a:r>
            <a:endParaRPr lang="en-US" sz="2000" dirty="0" smtClean="0"/>
          </a:p>
          <a:p>
            <a:endParaRPr lang="en-US" sz="2000" b="1" dirty="0" smtClean="0">
              <a:solidFill>
                <a:srgbClr val="404040"/>
              </a:solidFill>
              <a:ea typeface="Arial"/>
              <a:cs typeface="Arial"/>
              <a:sym typeface="Arial"/>
            </a:endParaRPr>
          </a:p>
          <a:p>
            <a:pPr marL="342900" indent="-342900">
              <a:buFont typeface="Arial"/>
              <a:buChar char="•"/>
            </a:pPr>
            <a:r>
              <a:rPr lang="en-US" sz="2000" dirty="0" smtClean="0"/>
              <a:t>Boosted Decision Trees classifiers (BDTs) </a:t>
            </a:r>
            <a:r>
              <a:rPr lang="en-US" sz="2000" dirty="0" smtClean="0"/>
              <a:t>to optimize SR selection: </a:t>
            </a:r>
          </a:p>
          <a:p>
            <a:r>
              <a:rPr lang="en-US" sz="2000" dirty="0" smtClean="0"/>
              <a:t>     - 2 BDTs are used: low (≤450 </a:t>
            </a:r>
            <a:r>
              <a:rPr lang="en-US" sz="2000" dirty="0" err="1" smtClean="0"/>
              <a:t>GeV</a:t>
            </a:r>
            <a:r>
              <a:rPr lang="en-US" sz="2000" dirty="0" smtClean="0"/>
              <a:t>) and high mass regions</a:t>
            </a:r>
          </a:p>
          <a:p>
            <a:endParaRPr lang="en-US" sz="2000" dirty="0" smtClean="0"/>
          </a:p>
          <a:p>
            <a:pPr marL="342900" indent="-342900">
              <a:buFont typeface="Arial"/>
              <a:buChar char="•"/>
            </a:pPr>
            <a:r>
              <a:rPr lang="en-US" sz="2000" dirty="0" smtClean="0"/>
              <a:t>Signal </a:t>
            </a:r>
            <a:r>
              <a:rPr lang="en-US" sz="2000" dirty="0"/>
              <a:t>extraction:</a:t>
            </a:r>
            <a:endParaRPr lang="en-US" sz="2000" dirty="0" smtClean="0"/>
          </a:p>
          <a:p>
            <a:r>
              <a:rPr lang="en-US" sz="2000" dirty="0" smtClean="0">
                <a:sym typeface="Arial"/>
              </a:rPr>
              <a:t>     </a:t>
            </a:r>
            <a:r>
              <a:rPr lang="en-US" sz="2000" dirty="0">
                <a:sym typeface="Arial"/>
              </a:rPr>
              <a:t>- Binned shape </a:t>
            </a:r>
            <a:r>
              <a:rPr lang="en-US" sz="2000" dirty="0" smtClean="0">
                <a:sym typeface="Arial"/>
              </a:rPr>
              <a:t>analysis</a:t>
            </a:r>
            <a:endParaRPr lang="en-US" sz="2000" dirty="0" smtClean="0"/>
          </a:p>
          <a:p>
            <a:r>
              <a:rPr lang="en-US" sz="2000" dirty="0" smtClean="0"/>
              <a:t>     - To </a:t>
            </a:r>
            <a:r>
              <a:rPr lang="en-US" sz="2000" dirty="0"/>
              <a:t>determine </a:t>
            </a:r>
            <a:r>
              <a:rPr lang="en-US" sz="2000" dirty="0" err="1" smtClean="0"/>
              <a:t>Drell</a:t>
            </a:r>
            <a:r>
              <a:rPr lang="en-US" sz="2000" dirty="0" smtClean="0"/>
              <a:t>-Yan (DY) </a:t>
            </a:r>
            <a:r>
              <a:rPr lang="en-US" sz="2000" dirty="0"/>
              <a:t>and </a:t>
            </a:r>
            <a:r>
              <a:rPr lang="en-US" sz="2000" dirty="0" smtClean="0"/>
              <a:t>top anti-top (</a:t>
            </a:r>
            <a:r>
              <a:rPr lang="en-US" sz="2000" dirty="0" err="1" smtClean="0"/>
              <a:t>tt</a:t>
            </a:r>
            <a:r>
              <a:rPr lang="en-US" sz="2000" dirty="0" smtClean="0"/>
              <a:t>) normalizations,  </a:t>
            </a:r>
          </a:p>
          <a:p>
            <a:r>
              <a:rPr lang="en-US" sz="2000" dirty="0"/>
              <a:t> </a:t>
            </a:r>
            <a:r>
              <a:rPr lang="en-US" sz="2000" dirty="0" smtClean="0"/>
              <a:t>      fit </a:t>
            </a:r>
            <a:r>
              <a:rPr lang="en-US" sz="2000" dirty="0" smtClean="0"/>
              <a:t>simultaneously </a:t>
            </a:r>
            <a:r>
              <a:rPr lang="en-US" sz="2000" dirty="0" smtClean="0"/>
              <a:t>signal region (</a:t>
            </a:r>
            <a:r>
              <a:rPr lang="en-US" sz="2000" dirty="0" smtClean="0"/>
              <a:t>SR) </a:t>
            </a:r>
            <a:r>
              <a:rPr lang="en-US" sz="2000" dirty="0"/>
              <a:t>and </a:t>
            </a:r>
            <a:r>
              <a:rPr lang="en-US" sz="2000" dirty="0" smtClean="0"/>
              <a:t>background control regions (CRs) </a:t>
            </a:r>
            <a:endParaRPr lang="en-US" sz="2000" dirty="0"/>
          </a:p>
          <a:p>
            <a:r>
              <a:rPr lang="en-US" sz="2000" dirty="0" smtClean="0"/>
              <a:t>     - </a:t>
            </a:r>
            <a:r>
              <a:rPr lang="en-US" sz="2000" dirty="0" err="1" smtClean="0"/>
              <a:t>HH_Mt</a:t>
            </a:r>
            <a:r>
              <a:rPr lang="en-US" sz="2000" dirty="0" smtClean="0"/>
              <a:t> </a:t>
            </a:r>
            <a:r>
              <a:rPr lang="en-US" sz="2000" dirty="0"/>
              <a:t>shape is used in the fits to extract limits </a:t>
            </a:r>
            <a:r>
              <a:rPr lang="en-US" sz="2000" dirty="0" err="1"/>
              <a:t>vs</a:t>
            </a:r>
            <a:r>
              <a:rPr lang="en-US" sz="2000" dirty="0"/>
              <a:t> </a:t>
            </a:r>
            <a:r>
              <a:rPr lang="en-US" sz="2000" dirty="0" smtClean="0"/>
              <a:t>mass</a:t>
            </a:r>
          </a:p>
          <a:p>
            <a:r>
              <a:rPr lang="en-US" sz="2000" dirty="0" smtClean="0"/>
              <a:t>     - 95% CL upper limits on </a:t>
            </a:r>
            <a:r>
              <a:rPr lang="en-US" sz="2000" dirty="0"/>
              <a:t>the </a:t>
            </a:r>
            <a:r>
              <a:rPr lang="en-US" sz="2000" dirty="0" smtClean="0"/>
              <a:t>production </a:t>
            </a:r>
            <a:r>
              <a:rPr lang="en-US" sz="2000" dirty="0" err="1" smtClean="0">
                <a:cs typeface="Arial"/>
              </a:rPr>
              <a:t>σ</a:t>
            </a:r>
            <a:r>
              <a:rPr lang="en-US" sz="2000" dirty="0" smtClean="0">
                <a:cs typeface="Arial"/>
              </a:rPr>
              <a:t> </a:t>
            </a:r>
            <a:r>
              <a:rPr lang="en-US" sz="2000" dirty="0"/>
              <a:t>of </a:t>
            </a:r>
            <a:r>
              <a:rPr lang="en-US" sz="2000" dirty="0" err="1" smtClean="0"/>
              <a:t>X</a:t>
            </a:r>
            <a:r>
              <a:rPr lang="en-US" sz="2000" baseline="-25000" dirty="0" err="1" smtClean="0"/>
              <a:t>spin</a:t>
            </a:r>
            <a:r>
              <a:rPr lang="en-US" sz="2000" baseline="-25000" dirty="0"/>
              <a:t> </a:t>
            </a:r>
            <a:r>
              <a:rPr lang="en-US" sz="2000" baseline="-25000" dirty="0" smtClean="0"/>
              <a:t>0/2</a:t>
            </a:r>
            <a:r>
              <a:rPr lang="en-US" sz="2000" dirty="0" smtClean="0"/>
              <a:t> to </a:t>
            </a:r>
            <a:r>
              <a:rPr lang="en" sz="2000" dirty="0" smtClean="0"/>
              <a:t>HH </a:t>
            </a:r>
            <a:r>
              <a:rPr lang="en-US" sz="2000" dirty="0" smtClean="0"/>
              <a:t>to 2b2l2</a:t>
            </a:r>
            <a:r>
              <a:rPr lang="en-US" sz="2000" dirty="0" smtClean="0">
                <a:latin typeface="Times"/>
                <a:cs typeface="Times"/>
              </a:rPr>
              <a:t>ν</a:t>
            </a:r>
          </a:p>
          <a:p>
            <a:endParaRPr lang="en-US" sz="2000" dirty="0" smtClean="0">
              <a:latin typeface="Times"/>
              <a:cs typeface="Times"/>
            </a:endParaRPr>
          </a:p>
          <a:p>
            <a:pPr marL="342900" indent="-342900">
              <a:buFont typeface="Arial"/>
              <a:buChar char="•"/>
            </a:pPr>
            <a:r>
              <a:rPr lang="en-US" sz="2000" dirty="0" smtClean="0"/>
              <a:t>We c</a:t>
            </a:r>
            <a:r>
              <a:rPr lang="en-US" sz="2000" dirty="0" smtClean="0">
                <a:sym typeface="Arial"/>
              </a:rPr>
              <a:t>ombine </a:t>
            </a:r>
            <a:r>
              <a:rPr lang="en-US" sz="2000" dirty="0" smtClean="0">
                <a:sym typeface="Arial"/>
              </a:rPr>
              <a:t>di-</a:t>
            </a:r>
            <a:r>
              <a:rPr lang="en-US" sz="2000" dirty="0" err="1" smtClean="0">
                <a:sym typeface="Arial"/>
              </a:rPr>
              <a:t>muon</a:t>
            </a:r>
            <a:r>
              <a:rPr lang="en-US" sz="2000" dirty="0" smtClean="0">
                <a:sym typeface="Arial"/>
              </a:rPr>
              <a:t> (</a:t>
            </a:r>
            <a:r>
              <a:rPr lang="en-US" sz="2000" dirty="0" err="1" smtClean="0">
                <a:sym typeface="Arial"/>
              </a:rPr>
              <a:t>μμ</a:t>
            </a:r>
            <a:r>
              <a:rPr lang="en-US" sz="2000" dirty="0" smtClean="0">
                <a:sym typeface="Arial"/>
              </a:rPr>
              <a:t>) </a:t>
            </a:r>
            <a:r>
              <a:rPr lang="en-US" sz="2000" dirty="0">
                <a:sym typeface="Arial"/>
              </a:rPr>
              <a:t>and </a:t>
            </a:r>
            <a:r>
              <a:rPr lang="en-US" sz="2000" dirty="0" smtClean="0">
                <a:sym typeface="Arial"/>
              </a:rPr>
              <a:t>di-electron (</a:t>
            </a:r>
            <a:r>
              <a:rPr lang="en-US" sz="2000" dirty="0" err="1" smtClean="0">
                <a:sym typeface="Arial"/>
              </a:rPr>
              <a:t>ee</a:t>
            </a:r>
            <a:r>
              <a:rPr lang="en-US" sz="2000" dirty="0" smtClean="0">
                <a:sym typeface="Arial"/>
              </a:rPr>
              <a:t>) </a:t>
            </a:r>
            <a:r>
              <a:rPr lang="en-US" sz="2000" dirty="0">
                <a:sym typeface="Arial"/>
              </a:rPr>
              <a:t>channels</a:t>
            </a:r>
          </a:p>
          <a:p>
            <a:endParaRPr lang="en-US" sz="2000" dirty="0">
              <a:latin typeface="Times"/>
              <a:cs typeface="Times"/>
            </a:endParaRPr>
          </a:p>
          <a:p>
            <a:pPr marL="342900" indent="-342900">
              <a:buFont typeface="Arial"/>
              <a:buChar char="•"/>
            </a:pPr>
            <a:r>
              <a:rPr lang="en-US" sz="2000" dirty="0" smtClean="0"/>
              <a:t>Results are compared with the </a:t>
            </a:r>
            <a:r>
              <a:rPr lang="en-US" sz="2000" dirty="0" smtClean="0"/>
              <a:t>Warped Extra Dimensions (WED) </a:t>
            </a:r>
            <a:r>
              <a:rPr lang="en-US" sz="2000" dirty="0" smtClean="0"/>
              <a:t>theory</a:t>
            </a:r>
            <a:endParaRPr lang="en-US" sz="2000" dirty="0">
              <a:sym typeface="Arial"/>
            </a:endParaRPr>
          </a:p>
          <a:p>
            <a:endParaRPr lang="en-US" sz="2000" dirty="0" smtClean="0">
              <a:latin typeface="Times"/>
              <a:cs typeface="Times"/>
            </a:endParaRPr>
          </a:p>
          <a:p>
            <a:endParaRPr lang="en-US" sz="2000" dirty="0" smtClean="0">
              <a:sym typeface="Arial"/>
            </a:endParaRPr>
          </a:p>
          <a:p>
            <a:endParaRPr lang="en-US" sz="2000" dirty="0">
              <a:sym typeface="Arial"/>
            </a:endParaRPr>
          </a:p>
        </p:txBody>
      </p:sp>
      <p:sp>
        <p:nvSpPr>
          <p:cNvPr id="7" name="Title 6"/>
          <p:cNvSpPr>
            <a:spLocks noGrp="1"/>
          </p:cNvSpPr>
          <p:nvPr>
            <p:ph type="title"/>
          </p:nvPr>
        </p:nvSpPr>
        <p:spPr>
          <a:xfrm>
            <a:off x="2044089" y="152824"/>
            <a:ext cx="6425001" cy="990600"/>
          </a:xfrm>
        </p:spPr>
        <p:txBody>
          <a:bodyPr>
            <a:normAutofit/>
          </a:bodyPr>
          <a:lstStyle/>
          <a:p>
            <a:r>
              <a:rPr lang="en-US" b="1" dirty="0" smtClean="0">
                <a:solidFill>
                  <a:srgbClr val="000090"/>
                </a:solidFill>
              </a:rPr>
              <a:t>Analysis in a nutshell</a:t>
            </a:r>
            <a:endParaRPr lang="en-US"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72</a:t>
            </a:fld>
            <a:endParaRPr lang="en-US" dirty="0"/>
          </a:p>
        </p:txBody>
      </p:sp>
    </p:spTree>
    <p:extLst>
      <p:ext uri="{BB962C8B-B14F-4D97-AF65-F5344CB8AC3E}">
        <p14:creationId xmlns:p14="http://schemas.microsoft.com/office/powerpoint/2010/main" val="74448907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509748" y="-47035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smtClean="0">
                <a:solidFill>
                  <a:srgbClr val="000090"/>
                </a:solidFill>
              </a:rPr>
              <a:t>Physics objects and corrections</a:t>
            </a:r>
            <a:endParaRPr lang="en-US" sz="3400" b="1" dirty="0">
              <a:solidFill>
                <a:srgbClr val="000090"/>
              </a:solidFill>
            </a:endParaRPr>
          </a:p>
        </p:txBody>
      </p:sp>
      <p:sp>
        <p:nvSpPr>
          <p:cNvPr id="11" name="Rectangle 10"/>
          <p:cNvSpPr/>
          <p:nvPr/>
        </p:nvSpPr>
        <p:spPr>
          <a:xfrm>
            <a:off x="298152" y="643202"/>
            <a:ext cx="8773384" cy="6247864"/>
          </a:xfrm>
          <a:prstGeom prst="rect">
            <a:avLst/>
          </a:prstGeom>
        </p:spPr>
        <p:txBody>
          <a:bodyPr wrap="square">
            <a:spAutoFit/>
          </a:bodyPr>
          <a:lstStyle/>
          <a:p>
            <a:r>
              <a:rPr lang="en-US" sz="2000" b="1" dirty="0" smtClean="0"/>
              <a:t>Jets</a:t>
            </a:r>
            <a:r>
              <a:rPr lang="en-US" sz="2000" b="1" dirty="0"/>
              <a:t>: </a:t>
            </a:r>
            <a:endParaRPr lang="en-US" sz="2000" dirty="0"/>
          </a:p>
          <a:p>
            <a:r>
              <a:rPr lang="en-US" sz="2000" dirty="0" smtClean="0"/>
              <a:t>- Particle Flow </a:t>
            </a:r>
            <a:r>
              <a:rPr lang="en-US" sz="2000" dirty="0"/>
              <a:t>anti-</a:t>
            </a:r>
            <a:r>
              <a:rPr lang="en-US" sz="2000" dirty="0" err="1"/>
              <a:t>k</a:t>
            </a:r>
            <a:r>
              <a:rPr lang="en-US" sz="2000" baseline="-25000" dirty="0" err="1"/>
              <a:t>T</a:t>
            </a:r>
            <a:r>
              <a:rPr lang="en-US" sz="2000" dirty="0"/>
              <a:t> </a:t>
            </a:r>
            <a:r>
              <a:rPr lang="en-US" sz="2000" dirty="0" smtClean="0"/>
              <a:t>(Charged </a:t>
            </a:r>
            <a:r>
              <a:rPr lang="en-US" sz="2000" dirty="0"/>
              <a:t>H</a:t>
            </a:r>
            <a:r>
              <a:rPr lang="en-US" sz="2000" dirty="0" smtClean="0"/>
              <a:t>adron Subtracted) jets, JES </a:t>
            </a:r>
            <a:r>
              <a:rPr lang="en-US" sz="2000" dirty="0"/>
              <a:t>and JER </a:t>
            </a:r>
            <a:r>
              <a:rPr lang="en-US" sz="2000" dirty="0" smtClean="0"/>
              <a:t>corrections are applied. </a:t>
            </a:r>
            <a:endParaRPr lang="en-US" sz="2000" dirty="0"/>
          </a:p>
          <a:p>
            <a:r>
              <a:rPr lang="en-US" sz="2000" dirty="0" smtClean="0"/>
              <a:t>- Loose </a:t>
            </a:r>
            <a:r>
              <a:rPr lang="en-US" sz="2000" dirty="0"/>
              <a:t>jet ID and PU-ID </a:t>
            </a:r>
            <a:r>
              <a:rPr lang="en-US" sz="2000" dirty="0" smtClean="0"/>
              <a:t>applied, also </a:t>
            </a:r>
            <a:r>
              <a:rPr lang="en-US" sz="2000" dirty="0" err="1" smtClean="0"/>
              <a:t>p</a:t>
            </a:r>
            <a:r>
              <a:rPr lang="en-US" sz="2000" baseline="-25000" dirty="0" err="1" smtClean="0"/>
              <a:t>T</a:t>
            </a:r>
            <a:r>
              <a:rPr lang="en-US" sz="2000" dirty="0" smtClean="0"/>
              <a:t> </a:t>
            </a:r>
            <a:r>
              <a:rPr lang="en-US" sz="2000" dirty="0"/>
              <a:t>&gt; 30 </a:t>
            </a:r>
            <a:r>
              <a:rPr lang="en-US" sz="2000" dirty="0" err="1"/>
              <a:t>GeV</a:t>
            </a:r>
            <a:r>
              <a:rPr lang="en-US" sz="2000" dirty="0"/>
              <a:t> and |</a:t>
            </a:r>
            <a:r>
              <a:rPr lang="en-US" sz="2000" dirty="0" err="1"/>
              <a:t>η</a:t>
            </a:r>
            <a:r>
              <a:rPr lang="en-US" sz="2000" dirty="0"/>
              <a:t>| &lt; </a:t>
            </a:r>
            <a:r>
              <a:rPr lang="en-US" sz="2000" dirty="0" smtClean="0"/>
              <a:t>2.4</a:t>
            </a:r>
          </a:p>
          <a:p>
            <a:endParaRPr lang="en-US" sz="2000" b="1" dirty="0"/>
          </a:p>
          <a:p>
            <a:r>
              <a:rPr lang="en-US" sz="2000" b="1" dirty="0"/>
              <a:t>b</a:t>
            </a:r>
            <a:r>
              <a:rPr lang="en-US" sz="2000" b="1" dirty="0" smtClean="0"/>
              <a:t> tagging</a:t>
            </a:r>
          </a:p>
          <a:p>
            <a:r>
              <a:rPr lang="en-US" sz="2000" dirty="0" smtClean="0"/>
              <a:t>- CMVAv2 algorithm that uses 6 simpler taggers, WP Medium is applied</a:t>
            </a:r>
          </a:p>
          <a:p>
            <a:r>
              <a:rPr lang="en-US" sz="2000" dirty="0" smtClean="0"/>
              <a:t>- b tagging/</a:t>
            </a:r>
            <a:r>
              <a:rPr lang="en-US" sz="2000" dirty="0" err="1" smtClean="0"/>
              <a:t>mistagging</a:t>
            </a:r>
            <a:r>
              <a:rPr lang="en-US" sz="2000" dirty="0" smtClean="0"/>
              <a:t> scale factors applied as weights</a:t>
            </a:r>
          </a:p>
          <a:p>
            <a:endParaRPr lang="en-US" sz="2000" dirty="0"/>
          </a:p>
          <a:p>
            <a:r>
              <a:rPr lang="en-US" sz="2000" b="1" dirty="0" smtClean="0"/>
              <a:t>Electrons</a:t>
            </a:r>
            <a:r>
              <a:rPr lang="en-US" sz="2000" dirty="0" smtClean="0"/>
              <a:t>:</a:t>
            </a:r>
            <a:endParaRPr lang="en-US" sz="2000" dirty="0"/>
          </a:p>
          <a:p>
            <a:r>
              <a:rPr lang="en-US" sz="2000" dirty="0" smtClean="0"/>
              <a:t>- MVA Identification WP Loose, </a:t>
            </a:r>
            <a:r>
              <a:rPr lang="en-US" sz="2000" dirty="0" err="1"/>
              <a:t>p</a:t>
            </a:r>
            <a:r>
              <a:rPr lang="en-US" sz="2000" baseline="-25000" dirty="0" err="1"/>
              <a:t>T</a:t>
            </a:r>
            <a:r>
              <a:rPr lang="en-US" sz="2000" dirty="0"/>
              <a:t> &gt; </a:t>
            </a:r>
            <a:r>
              <a:rPr lang="en-US" sz="2000" dirty="0" smtClean="0"/>
              <a:t>25/15 </a:t>
            </a:r>
            <a:r>
              <a:rPr lang="en-US" sz="2000" dirty="0" err="1" smtClean="0"/>
              <a:t>GeV</a:t>
            </a:r>
            <a:r>
              <a:rPr lang="en-US" sz="2000" dirty="0"/>
              <a:t> and |</a:t>
            </a:r>
            <a:r>
              <a:rPr lang="en-US" sz="2000" dirty="0" err="1"/>
              <a:t>η</a:t>
            </a:r>
            <a:r>
              <a:rPr lang="en-US" sz="2000" dirty="0"/>
              <a:t>| &lt; </a:t>
            </a:r>
            <a:r>
              <a:rPr lang="en-US" sz="2000" dirty="0" smtClean="0"/>
              <a:t>2.5. Identification (ID), Isolation (ISO), High-level Trigger (HLT) scale factors (SFs) are applied</a:t>
            </a:r>
            <a:endParaRPr lang="en-US" sz="2000" dirty="0"/>
          </a:p>
          <a:p>
            <a:r>
              <a:rPr lang="en-US" sz="2000" dirty="0" smtClean="0"/>
              <a:t>- </a:t>
            </a:r>
            <a:r>
              <a:rPr lang="en-US" sz="2000" dirty="0"/>
              <a:t>Particle </a:t>
            </a:r>
            <a:r>
              <a:rPr lang="en-US" sz="2000" dirty="0" smtClean="0"/>
              <a:t>Flow </a:t>
            </a:r>
            <a:r>
              <a:rPr lang="en-US" sz="2000" dirty="0"/>
              <a:t>relative isolation &lt; 0.06 </a:t>
            </a:r>
            <a:r>
              <a:rPr lang="en-US" sz="2000" dirty="0" smtClean="0"/>
              <a:t>(</a:t>
            </a:r>
            <a:r>
              <a:rPr lang="en-US" sz="2000" dirty="0" err="1" smtClean="0">
                <a:latin typeface="Lucida Grande"/>
                <a:ea typeface="Lucida Grande"/>
                <a:cs typeface="Lucida Grande"/>
                <a:sym typeface="Zapf Dingbats"/>
              </a:rPr>
              <a:t>ρ</a:t>
            </a:r>
            <a:r>
              <a:rPr lang="en-US" sz="2000" dirty="0" smtClean="0"/>
              <a:t>-subtracted, cone ΔR </a:t>
            </a:r>
            <a:r>
              <a:rPr lang="en-US" sz="2000" dirty="0"/>
              <a:t>= </a:t>
            </a:r>
            <a:r>
              <a:rPr lang="en-US" sz="2000" dirty="0" smtClean="0"/>
              <a:t>0.3)</a:t>
            </a:r>
          </a:p>
          <a:p>
            <a:endParaRPr lang="en-US" sz="2000" dirty="0"/>
          </a:p>
          <a:p>
            <a:r>
              <a:rPr lang="en-US" sz="2000" b="1" dirty="0" err="1" smtClean="0"/>
              <a:t>Muons</a:t>
            </a:r>
            <a:r>
              <a:rPr lang="en-US" sz="2000" dirty="0" smtClean="0"/>
              <a:t>:</a:t>
            </a:r>
          </a:p>
          <a:p>
            <a:r>
              <a:rPr lang="en-US" sz="2000" dirty="0" smtClean="0"/>
              <a:t>- Loose </a:t>
            </a:r>
            <a:r>
              <a:rPr lang="en-US" sz="2000" dirty="0"/>
              <a:t>global </a:t>
            </a:r>
            <a:r>
              <a:rPr lang="en-US" sz="2000" dirty="0" err="1"/>
              <a:t>muon</a:t>
            </a:r>
            <a:r>
              <a:rPr lang="en-US" sz="2000" dirty="0"/>
              <a:t>, </a:t>
            </a:r>
            <a:r>
              <a:rPr lang="en-US" sz="2000" dirty="0" err="1"/>
              <a:t>p</a:t>
            </a:r>
            <a:r>
              <a:rPr lang="en-US" sz="2000" baseline="-25000" dirty="0" err="1"/>
              <a:t>T</a:t>
            </a:r>
            <a:r>
              <a:rPr lang="en-US" sz="2000" dirty="0"/>
              <a:t> &gt; </a:t>
            </a:r>
            <a:r>
              <a:rPr lang="en-US" sz="2000" dirty="0" smtClean="0"/>
              <a:t>20/15 </a:t>
            </a:r>
            <a:r>
              <a:rPr lang="en-US" sz="2000" dirty="0" err="1"/>
              <a:t>GeV</a:t>
            </a:r>
            <a:r>
              <a:rPr lang="en-US" sz="2000" dirty="0"/>
              <a:t> and |</a:t>
            </a:r>
            <a:r>
              <a:rPr lang="en-US" sz="2000" dirty="0" err="1"/>
              <a:t>η</a:t>
            </a:r>
            <a:r>
              <a:rPr lang="en-US" sz="2000" dirty="0"/>
              <a:t>| &lt; 2.4, ID, ISO, </a:t>
            </a:r>
            <a:r>
              <a:rPr lang="en-US" sz="2000" dirty="0" smtClean="0"/>
              <a:t>TRK, HLT SFs</a:t>
            </a:r>
            <a:endParaRPr lang="en-US" sz="2000" dirty="0"/>
          </a:p>
          <a:p>
            <a:r>
              <a:rPr lang="en-US" sz="2000" dirty="0" smtClean="0"/>
              <a:t>- </a:t>
            </a:r>
            <a:r>
              <a:rPr lang="en-US" sz="2000" dirty="0"/>
              <a:t>Particle Flow  relative isolation &lt; 0.15 </a:t>
            </a:r>
            <a:r>
              <a:rPr lang="en-US" sz="2000" dirty="0" smtClean="0"/>
              <a:t>(</a:t>
            </a:r>
            <a:r>
              <a:rPr lang="en-US" sz="2000" dirty="0" err="1" smtClean="0"/>
              <a:t>Δ</a:t>
            </a:r>
            <a:r>
              <a:rPr lang="en-US" sz="2000" dirty="0" smtClean="0">
                <a:latin typeface="Zapf Dingbats"/>
                <a:ea typeface="Zapf Dingbats"/>
                <a:cs typeface="Zapf Dingbats"/>
                <a:sym typeface="Zapf Dingbats"/>
              </a:rPr>
              <a:t>β</a:t>
            </a:r>
            <a:r>
              <a:rPr lang="en-US" sz="2000" dirty="0" smtClean="0"/>
              <a:t>-subtracted, cone ΔR </a:t>
            </a:r>
            <a:r>
              <a:rPr lang="en-US" sz="2000" dirty="0"/>
              <a:t>= </a:t>
            </a:r>
            <a:r>
              <a:rPr lang="en-US" sz="2000" dirty="0" smtClean="0"/>
              <a:t>0.4)</a:t>
            </a:r>
          </a:p>
          <a:p>
            <a:endParaRPr lang="en-US" sz="2000" dirty="0"/>
          </a:p>
          <a:p>
            <a:r>
              <a:rPr lang="en-US" sz="2000" b="1" dirty="0" smtClean="0"/>
              <a:t>Missing </a:t>
            </a:r>
            <a:r>
              <a:rPr lang="en-US" sz="2000" b="1" dirty="0" err="1"/>
              <a:t>p</a:t>
            </a:r>
            <a:r>
              <a:rPr lang="en-US" sz="2000" b="1" baseline="-25000" dirty="0" err="1" smtClean="0"/>
              <a:t>T</a:t>
            </a:r>
            <a:r>
              <a:rPr lang="en-US" sz="2000" b="1" dirty="0"/>
              <a:t>: </a:t>
            </a:r>
            <a:endParaRPr lang="en-US" sz="2000" dirty="0"/>
          </a:p>
          <a:p>
            <a:r>
              <a:rPr lang="en-US" sz="2000" dirty="0" smtClean="0"/>
              <a:t>- Particle Flow missing </a:t>
            </a:r>
            <a:r>
              <a:rPr lang="en-US" sz="2000" dirty="0" err="1" smtClean="0"/>
              <a:t>p</a:t>
            </a:r>
            <a:r>
              <a:rPr lang="en-US" sz="2000" baseline="-25000" dirty="0" err="1" smtClean="0"/>
              <a:t>T</a:t>
            </a:r>
            <a:r>
              <a:rPr lang="en-US" sz="2000" dirty="0" smtClean="0"/>
              <a:t> with all needed corrections</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73</a:t>
            </a:fld>
            <a:endParaRPr lang="en-US" dirty="0"/>
          </a:p>
        </p:txBody>
      </p:sp>
    </p:spTree>
    <p:extLst>
      <p:ext uri="{BB962C8B-B14F-4D97-AF65-F5344CB8AC3E}">
        <p14:creationId xmlns:p14="http://schemas.microsoft.com/office/powerpoint/2010/main" val="87266077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00792" y="87712"/>
            <a:ext cx="7756305" cy="990600"/>
          </a:xfrm>
        </p:spPr>
        <p:txBody>
          <a:bodyPr>
            <a:normAutofit fontScale="90000"/>
          </a:bodyPr>
          <a:lstStyle/>
          <a:p>
            <a:r>
              <a:rPr lang="en-US" b="1" dirty="0" err="1" smtClean="0">
                <a:solidFill>
                  <a:srgbClr val="000090"/>
                </a:solidFill>
                <a:ea typeface="Arial"/>
                <a:cs typeface="Arial"/>
                <a:sym typeface="Arial"/>
              </a:rPr>
              <a:t>Zll</a:t>
            </a:r>
            <a:r>
              <a:rPr lang="en-US" b="1" dirty="0" smtClean="0">
                <a:solidFill>
                  <a:srgbClr val="000090"/>
                </a:solidFill>
                <a:ea typeface="Arial"/>
                <a:cs typeface="Arial"/>
                <a:sym typeface="Arial"/>
              </a:rPr>
              <a:t> cut to be orthogonal to </a:t>
            </a:r>
            <a:r>
              <a:rPr lang="en-US" b="1" dirty="0" err="1" smtClean="0">
                <a:solidFill>
                  <a:srgbClr val="000090"/>
                </a:solidFill>
                <a:ea typeface="Arial"/>
                <a:cs typeface="Arial"/>
                <a:sym typeface="Arial"/>
              </a:rPr>
              <a:t>bbWW</a:t>
            </a:r>
            <a:endParaRPr lang="en-US" b="1" dirty="0">
              <a:solidFill>
                <a:srgbClr val="000090"/>
              </a:solidFill>
            </a:endParaRPr>
          </a:p>
        </p:txBody>
      </p:sp>
      <p:sp>
        <p:nvSpPr>
          <p:cNvPr id="16" name="TextBox 15"/>
          <p:cNvSpPr txBox="1"/>
          <p:nvPr/>
        </p:nvSpPr>
        <p:spPr>
          <a:xfrm>
            <a:off x="1424650" y="5443595"/>
            <a:ext cx="6895055" cy="1200329"/>
          </a:xfrm>
          <a:prstGeom prst="rect">
            <a:avLst/>
          </a:prstGeom>
          <a:noFill/>
        </p:spPr>
        <p:txBody>
          <a:bodyPr wrap="square" rtlCol="0">
            <a:spAutoFit/>
          </a:bodyPr>
          <a:lstStyle/>
          <a:p>
            <a:pPr marL="285750" indent="-285750">
              <a:buFont typeface="Arial"/>
              <a:buChar char="•"/>
            </a:pPr>
            <a:r>
              <a:rPr lang="en-US" dirty="0" smtClean="0"/>
              <a:t>Known approved </a:t>
            </a:r>
            <a:r>
              <a:rPr lang="en-US" dirty="0" err="1" smtClean="0"/>
              <a:t>bbVV</a:t>
            </a:r>
            <a:r>
              <a:rPr lang="en-US" dirty="0" smtClean="0"/>
              <a:t> (</a:t>
            </a:r>
            <a:r>
              <a:rPr lang="en-US" dirty="0" err="1" smtClean="0"/>
              <a:t>bbWW</a:t>
            </a:r>
            <a:r>
              <a:rPr lang="en-US" dirty="0" smtClean="0"/>
              <a:t>)  analysis operates strictly in the range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&lt; 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We work in the region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&gt; </a:t>
            </a:r>
            <a:r>
              <a:rPr lang="en-US" dirty="0">
                <a:solidFill>
                  <a:srgbClr val="404040"/>
                </a:solidFill>
                <a:ea typeface="Arial"/>
                <a:cs typeface="Arial"/>
                <a:sym typeface="Arial"/>
              </a:rPr>
              <a:t>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In our analysis space </a:t>
            </a:r>
            <a:r>
              <a:rPr lang="en-US" dirty="0" err="1" smtClean="0">
                <a:solidFill>
                  <a:srgbClr val="404040"/>
                </a:solidFill>
                <a:ea typeface="Arial"/>
                <a:cs typeface="Arial"/>
                <a:sym typeface="Arial"/>
              </a:rPr>
              <a:t>bbWW</a:t>
            </a:r>
            <a:r>
              <a:rPr lang="en-US" dirty="0" smtClean="0">
                <a:solidFill>
                  <a:srgbClr val="404040"/>
                </a:solidFill>
                <a:ea typeface="Arial"/>
                <a:cs typeface="Arial"/>
                <a:sym typeface="Arial"/>
              </a:rPr>
              <a:t> to </a:t>
            </a:r>
            <a:r>
              <a:rPr lang="en-US" dirty="0" err="1" smtClean="0">
                <a:solidFill>
                  <a:srgbClr val="404040"/>
                </a:solidFill>
                <a:ea typeface="Arial"/>
                <a:cs typeface="Arial"/>
                <a:sym typeface="Arial"/>
              </a:rPr>
              <a:t>bbZZ</a:t>
            </a:r>
            <a:r>
              <a:rPr lang="en-US" dirty="0" smtClean="0">
                <a:solidFill>
                  <a:srgbClr val="404040"/>
                </a:solidFill>
                <a:ea typeface="Arial"/>
                <a:cs typeface="Arial"/>
                <a:sym typeface="Arial"/>
              </a:rPr>
              <a:t> fraction is 1 to 4</a:t>
            </a:r>
            <a:endParaRPr lang="en-US" dirty="0">
              <a:solidFill>
                <a:srgbClr val="404040"/>
              </a:solidFill>
              <a:ea typeface="Arial"/>
              <a:cs typeface="Arial"/>
              <a:sym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74</a:t>
            </a:fld>
            <a:endParaRPr lang="en-US" dirty="0"/>
          </a:p>
        </p:txBody>
      </p:sp>
      <p:pic>
        <p:nvPicPr>
          <p:cNvPr id="2" name="Picture 1" descr="Screen Shot 2017-12-15 at 21.1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313" y="1351886"/>
            <a:ext cx="3441161" cy="3441161"/>
          </a:xfrm>
          <a:prstGeom prst="rect">
            <a:avLst/>
          </a:prstGeom>
        </p:spPr>
      </p:pic>
      <p:sp>
        <p:nvSpPr>
          <p:cNvPr id="15" name="TextBox 14"/>
          <p:cNvSpPr txBox="1"/>
          <p:nvPr/>
        </p:nvSpPr>
        <p:spPr>
          <a:xfrm>
            <a:off x="2704208" y="4793044"/>
            <a:ext cx="6165844" cy="369332"/>
          </a:xfrm>
          <a:prstGeom prst="rect">
            <a:avLst/>
          </a:prstGeom>
          <a:noFill/>
        </p:spPr>
        <p:txBody>
          <a:bodyPr wrap="square" rtlCol="0">
            <a:spAutoFit/>
          </a:bodyPr>
          <a:lstStyle/>
          <a:p>
            <a:r>
              <a:rPr lang="en-US" dirty="0" err="1" smtClean="0"/>
              <a:t>bbZZ</a:t>
            </a:r>
            <a:r>
              <a:rPr lang="en-US" dirty="0" smtClean="0"/>
              <a:t>  		</a:t>
            </a:r>
            <a:r>
              <a:rPr lang="en-US" dirty="0"/>
              <a:t>  </a:t>
            </a:r>
            <a:r>
              <a:rPr lang="en-US" dirty="0" smtClean="0"/>
              <a:t>      </a:t>
            </a:r>
            <a:r>
              <a:rPr lang="en-US" dirty="0" err="1" smtClean="0"/>
              <a:t>bbWW</a:t>
            </a:r>
            <a:r>
              <a:rPr lang="en-US" dirty="0" smtClean="0"/>
              <a:t> is O(20) more sensitive</a:t>
            </a:r>
            <a:endParaRPr lang="en-US" dirty="0"/>
          </a:p>
        </p:txBody>
      </p:sp>
      <p:pic>
        <p:nvPicPr>
          <p:cNvPr id="3" name="Picture 2"/>
          <p:cNvPicPr>
            <a:picLocks noChangeAspect="1"/>
          </p:cNvPicPr>
          <p:nvPr/>
        </p:nvPicPr>
        <p:blipFill>
          <a:blip r:embed="rId4"/>
          <a:stretch>
            <a:fillRect/>
          </a:stretch>
        </p:blipFill>
        <p:spPr>
          <a:xfrm rot="5400000">
            <a:off x="1236306" y="1297261"/>
            <a:ext cx="3534593" cy="3643844"/>
          </a:xfrm>
          <a:prstGeom prst="rect">
            <a:avLst/>
          </a:prstGeom>
        </p:spPr>
      </p:pic>
      <p:sp>
        <p:nvSpPr>
          <p:cNvPr id="4" name="TextBox 3"/>
          <p:cNvSpPr txBox="1"/>
          <p:nvPr/>
        </p:nvSpPr>
        <p:spPr>
          <a:xfrm rot="19265317">
            <a:off x="572795" y="3032621"/>
            <a:ext cx="5482123" cy="369332"/>
          </a:xfrm>
          <a:prstGeom prst="rect">
            <a:avLst/>
          </a:prstGeom>
          <a:noFill/>
        </p:spPr>
        <p:txBody>
          <a:bodyPr wrap="square" rtlCol="0">
            <a:spAutoFit/>
          </a:bodyPr>
          <a:lstStyle/>
          <a:p>
            <a:r>
              <a:rPr lang="en-US" b="1" dirty="0" smtClean="0">
                <a:solidFill>
                  <a:schemeClr val="bg2">
                    <a:lumMod val="75000"/>
                  </a:schemeClr>
                </a:solidFill>
              </a:rPr>
              <a:t>Shown </a:t>
            </a:r>
            <a:r>
              <a:rPr lang="en-US" b="1" dirty="0">
                <a:solidFill>
                  <a:schemeClr val="bg2">
                    <a:lumMod val="75000"/>
                  </a:schemeClr>
                </a:solidFill>
              </a:rPr>
              <a:t>just to make the </a:t>
            </a:r>
            <a:r>
              <a:rPr lang="en-US" b="1" dirty="0" err="1">
                <a:solidFill>
                  <a:schemeClr val="bg2">
                    <a:lumMod val="75000"/>
                  </a:schemeClr>
                </a:solidFill>
              </a:rPr>
              <a:t>orthogonality</a:t>
            </a:r>
            <a:r>
              <a:rPr lang="en-US" b="1" dirty="0">
                <a:solidFill>
                  <a:schemeClr val="bg2">
                    <a:lumMod val="75000"/>
                  </a:schemeClr>
                </a:solidFill>
              </a:rPr>
              <a:t> </a:t>
            </a:r>
            <a:r>
              <a:rPr lang="en-US" b="1" dirty="0" smtClean="0">
                <a:solidFill>
                  <a:schemeClr val="bg2">
                    <a:lumMod val="75000"/>
                  </a:schemeClr>
                </a:solidFill>
              </a:rPr>
              <a:t>point </a:t>
            </a:r>
            <a:endParaRPr lang="en-US" b="1" dirty="0">
              <a:solidFill>
                <a:schemeClr val="bg2">
                  <a:lumMod val="75000"/>
                </a:schemeClr>
              </a:solidFill>
            </a:endParaRPr>
          </a:p>
        </p:txBody>
      </p:sp>
    </p:spTree>
    <p:extLst>
      <p:ext uri="{BB962C8B-B14F-4D97-AF65-F5344CB8AC3E}">
        <p14:creationId xmlns:p14="http://schemas.microsoft.com/office/powerpoint/2010/main" val="1802201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MET cut to be orthogonal to 2b2l2q</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75</a:t>
            </a:fld>
            <a:endParaRPr lang="en-US" dirty="0"/>
          </a:p>
        </p:txBody>
      </p:sp>
      <p:sp>
        <p:nvSpPr>
          <p:cNvPr id="2" name="TextBox 1"/>
          <p:cNvSpPr txBox="1"/>
          <p:nvPr/>
        </p:nvSpPr>
        <p:spPr>
          <a:xfrm>
            <a:off x="1177000" y="1861536"/>
            <a:ext cx="7922380" cy="900246"/>
          </a:xfrm>
          <a:prstGeom prst="rect">
            <a:avLst/>
          </a:prstGeom>
          <a:noFill/>
        </p:spPr>
        <p:txBody>
          <a:bodyPr wrap="square" rtlCol="0">
            <a:spAutoFit/>
          </a:bodyPr>
          <a:lstStyle/>
          <a:p>
            <a:pPr>
              <a:lnSpc>
                <a:spcPct val="150000"/>
              </a:lnSpc>
            </a:pPr>
            <a:r>
              <a:rPr lang="de-DE" dirty="0"/>
              <a:t>MET </a:t>
            </a:r>
            <a:r>
              <a:rPr lang="de-DE" dirty="0" err="1"/>
              <a:t>selection</a:t>
            </a:r>
            <a:r>
              <a:rPr lang="de-DE" dirty="0"/>
              <a:t> </a:t>
            </a:r>
            <a:r>
              <a:rPr lang="de-DE" dirty="0" err="1"/>
              <a:t>for</a:t>
            </a:r>
            <a:r>
              <a:rPr lang="de-DE" dirty="0"/>
              <a:t> </a:t>
            </a:r>
            <a:r>
              <a:rPr lang="de-DE" dirty="0" err="1"/>
              <a:t>us</a:t>
            </a:r>
            <a:r>
              <a:rPr lang="de-DE" dirty="0"/>
              <a:t> </a:t>
            </a:r>
            <a:r>
              <a:rPr lang="de-DE" dirty="0" smtClean="0"/>
              <a:t>(</a:t>
            </a:r>
            <a:r>
              <a:rPr lang="de-DE" dirty="0" err="1" smtClean="0"/>
              <a:t>and</a:t>
            </a:r>
            <a:r>
              <a:rPr lang="de-DE" dirty="0" smtClean="0"/>
              <a:t> </a:t>
            </a:r>
            <a:r>
              <a:rPr lang="de-DE" dirty="0" err="1" smtClean="0"/>
              <a:t>for</a:t>
            </a:r>
            <a:r>
              <a:rPr lang="de-DE" dirty="0" smtClean="0"/>
              <a:t> 2b2l2q) </a:t>
            </a:r>
            <a:r>
              <a:rPr lang="de-DE" dirty="0"/>
              <a:t>was </a:t>
            </a:r>
            <a:r>
              <a:rPr lang="de-DE" dirty="0" err="1"/>
              <a:t>developed</a:t>
            </a:r>
            <a:r>
              <a:rPr lang="de-DE" dirty="0"/>
              <a:t> </a:t>
            </a:r>
            <a:r>
              <a:rPr lang="de-DE" dirty="0" err="1" smtClean="0"/>
              <a:t>by</a:t>
            </a:r>
            <a:r>
              <a:rPr lang="de-DE" dirty="0"/>
              <a:t> </a:t>
            </a:r>
            <a:r>
              <a:rPr lang="de-DE" dirty="0" err="1" smtClean="0"/>
              <a:t>both</a:t>
            </a:r>
            <a:r>
              <a:rPr lang="de-DE" dirty="0" smtClean="0"/>
              <a:t> </a:t>
            </a:r>
            <a:r>
              <a:rPr lang="de-DE" dirty="0" err="1"/>
              <a:t>teams</a:t>
            </a:r>
            <a:r>
              <a:rPr lang="de-DE" dirty="0"/>
              <a:t> </a:t>
            </a:r>
            <a:r>
              <a:rPr lang="de-DE" dirty="0" err="1"/>
              <a:t>together</a:t>
            </a:r>
            <a:r>
              <a:rPr lang="de-DE" dirty="0"/>
              <a:t> </a:t>
            </a:r>
            <a:r>
              <a:rPr lang="de-DE" dirty="0" err="1"/>
              <a:t>to</a:t>
            </a:r>
            <a:r>
              <a:rPr lang="de-DE" dirty="0"/>
              <a:t> </a:t>
            </a:r>
            <a:r>
              <a:rPr lang="de-DE" dirty="0" err="1"/>
              <a:t>achieve</a:t>
            </a:r>
            <a:r>
              <a:rPr lang="de-DE" dirty="0"/>
              <a:t> </a:t>
            </a:r>
            <a:r>
              <a:rPr lang="de-DE" dirty="0" err="1"/>
              <a:t>the</a:t>
            </a:r>
            <a:r>
              <a:rPr lang="de-DE" dirty="0"/>
              <a:t> </a:t>
            </a:r>
            <a:r>
              <a:rPr lang="de-DE" dirty="0" err="1"/>
              <a:t>best</a:t>
            </a:r>
            <a:r>
              <a:rPr lang="de-DE" dirty="0"/>
              <a:t> </a:t>
            </a:r>
            <a:r>
              <a:rPr lang="de-DE" dirty="0" err="1"/>
              <a:t>limit</a:t>
            </a:r>
            <a:r>
              <a:rPr lang="de-DE" dirty="0"/>
              <a:t> </a:t>
            </a:r>
            <a:r>
              <a:rPr lang="de-DE" dirty="0" err="1" smtClean="0"/>
              <a:t>for</a:t>
            </a:r>
            <a:r>
              <a:rPr lang="de-DE" dirty="0" smtClean="0"/>
              <a:t> </a:t>
            </a:r>
            <a:r>
              <a:rPr lang="de-DE" dirty="0" err="1" smtClean="0"/>
              <a:t>the</a:t>
            </a:r>
            <a:r>
              <a:rPr lang="de-DE" dirty="0" smtClean="0"/>
              <a:t> </a:t>
            </a:r>
            <a:r>
              <a:rPr lang="de-DE" dirty="0" err="1" smtClean="0"/>
              <a:t>bbZZ</a:t>
            </a:r>
            <a:r>
              <a:rPr lang="de-DE" dirty="0" smtClean="0"/>
              <a:t> </a:t>
            </a:r>
            <a:r>
              <a:rPr lang="de-DE" dirty="0" err="1" smtClean="0"/>
              <a:t>combination</a:t>
            </a:r>
            <a:endParaRPr lang="en-US" dirty="0"/>
          </a:p>
        </p:txBody>
      </p:sp>
      <p:pic>
        <p:nvPicPr>
          <p:cNvPr id="5" name="Picture 4"/>
          <p:cNvPicPr>
            <a:picLocks noChangeAspect="1"/>
          </p:cNvPicPr>
          <p:nvPr/>
        </p:nvPicPr>
        <p:blipFill>
          <a:blip r:embed="rId3"/>
          <a:stretch>
            <a:fillRect/>
          </a:stretch>
        </p:blipFill>
        <p:spPr>
          <a:xfrm>
            <a:off x="2551952" y="3167612"/>
            <a:ext cx="3897832" cy="1375147"/>
          </a:xfrm>
          <a:prstGeom prst="rect">
            <a:avLst/>
          </a:prstGeom>
        </p:spPr>
      </p:pic>
    </p:spTree>
    <p:extLst>
      <p:ext uri="{BB962C8B-B14F-4D97-AF65-F5344CB8AC3E}">
        <p14:creationId xmlns:p14="http://schemas.microsoft.com/office/powerpoint/2010/main" val="240798386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93044" y="268534"/>
            <a:ext cx="9352015" cy="990600"/>
          </a:xfrm>
        </p:spPr>
        <p:txBody>
          <a:bodyPr>
            <a:normAutofit/>
          </a:bodyPr>
          <a:lstStyle/>
          <a:p>
            <a:r>
              <a:rPr lang="en-US" sz="3500" b="1" dirty="0" smtClean="0">
                <a:solidFill>
                  <a:srgbClr val="000090"/>
                </a:solidFill>
              </a:rPr>
              <a:t>MET cut to be orthogonal to 2b2l2q, cont.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76</a:t>
            </a:fld>
            <a:endParaRPr lang="en-US" dirty="0"/>
          </a:p>
        </p:txBody>
      </p:sp>
      <p:pic>
        <p:nvPicPr>
          <p:cNvPr id="4" name="Picture 3"/>
          <p:cNvPicPr>
            <a:picLocks noChangeAspect="1"/>
          </p:cNvPicPr>
          <p:nvPr/>
        </p:nvPicPr>
        <p:blipFill>
          <a:blip r:embed="rId3"/>
          <a:stretch>
            <a:fillRect/>
          </a:stretch>
        </p:blipFill>
        <p:spPr>
          <a:xfrm>
            <a:off x="240507" y="1388584"/>
            <a:ext cx="3130435" cy="2347826"/>
          </a:xfrm>
          <a:prstGeom prst="rect">
            <a:avLst/>
          </a:prstGeom>
        </p:spPr>
      </p:pic>
      <p:pic>
        <p:nvPicPr>
          <p:cNvPr id="6" name="Picture 5"/>
          <p:cNvPicPr>
            <a:picLocks noChangeAspect="1"/>
          </p:cNvPicPr>
          <p:nvPr/>
        </p:nvPicPr>
        <p:blipFill>
          <a:blip r:embed="rId4"/>
          <a:stretch>
            <a:fillRect/>
          </a:stretch>
        </p:blipFill>
        <p:spPr>
          <a:xfrm>
            <a:off x="3146189" y="3730092"/>
            <a:ext cx="3082210" cy="2311657"/>
          </a:xfrm>
          <a:prstGeom prst="rect">
            <a:avLst/>
          </a:prstGeom>
        </p:spPr>
      </p:pic>
      <p:pic>
        <p:nvPicPr>
          <p:cNvPr id="9" name="Picture 8"/>
          <p:cNvPicPr>
            <a:picLocks noChangeAspect="1"/>
          </p:cNvPicPr>
          <p:nvPr/>
        </p:nvPicPr>
        <p:blipFill>
          <a:blip r:embed="rId5"/>
          <a:stretch>
            <a:fillRect/>
          </a:stretch>
        </p:blipFill>
        <p:spPr>
          <a:xfrm>
            <a:off x="6043516" y="1388583"/>
            <a:ext cx="3082210" cy="2311657"/>
          </a:xfrm>
          <a:prstGeom prst="rect">
            <a:avLst/>
          </a:prstGeom>
        </p:spPr>
      </p:pic>
      <p:pic>
        <p:nvPicPr>
          <p:cNvPr id="10" name="Picture 9"/>
          <p:cNvPicPr>
            <a:picLocks noChangeAspect="1"/>
          </p:cNvPicPr>
          <p:nvPr/>
        </p:nvPicPr>
        <p:blipFill>
          <a:blip r:embed="rId6"/>
          <a:stretch>
            <a:fillRect/>
          </a:stretch>
        </p:blipFill>
        <p:spPr>
          <a:xfrm>
            <a:off x="6003647" y="3730093"/>
            <a:ext cx="3130435" cy="2347826"/>
          </a:xfrm>
          <a:prstGeom prst="rect">
            <a:avLst/>
          </a:prstGeom>
        </p:spPr>
      </p:pic>
      <p:pic>
        <p:nvPicPr>
          <p:cNvPr id="12" name="Picture 11"/>
          <p:cNvPicPr>
            <a:picLocks noChangeAspect="1"/>
          </p:cNvPicPr>
          <p:nvPr/>
        </p:nvPicPr>
        <p:blipFill>
          <a:blip r:embed="rId7"/>
          <a:stretch>
            <a:fillRect/>
          </a:stretch>
        </p:blipFill>
        <p:spPr>
          <a:xfrm>
            <a:off x="3166124" y="1388583"/>
            <a:ext cx="3082210" cy="2311657"/>
          </a:xfrm>
          <a:prstGeom prst="rect">
            <a:avLst/>
          </a:prstGeom>
        </p:spPr>
      </p:pic>
      <p:pic>
        <p:nvPicPr>
          <p:cNvPr id="13" name="Picture 12"/>
          <p:cNvPicPr>
            <a:picLocks noChangeAspect="1"/>
          </p:cNvPicPr>
          <p:nvPr/>
        </p:nvPicPr>
        <p:blipFill>
          <a:blip r:embed="rId8"/>
          <a:stretch>
            <a:fillRect/>
          </a:stretch>
        </p:blipFill>
        <p:spPr>
          <a:xfrm>
            <a:off x="240507" y="3730093"/>
            <a:ext cx="3130435" cy="2347826"/>
          </a:xfrm>
          <a:prstGeom prst="rect">
            <a:avLst/>
          </a:prstGeom>
        </p:spPr>
      </p:pic>
    </p:spTree>
    <p:extLst>
      <p:ext uri="{BB962C8B-B14F-4D97-AF65-F5344CB8AC3E}">
        <p14:creationId xmlns:p14="http://schemas.microsoft.com/office/powerpoint/2010/main" val="395786078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low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77</a:t>
            </a:fld>
            <a:endParaRPr lang="en-US" dirty="0"/>
          </a:p>
        </p:txBody>
      </p:sp>
      <p:pic>
        <p:nvPicPr>
          <p:cNvPr id="3" name="Picture 2"/>
          <p:cNvPicPr>
            <a:picLocks noChangeAspect="1"/>
          </p:cNvPicPr>
          <p:nvPr/>
        </p:nvPicPr>
        <p:blipFill>
          <a:blip r:embed="rId3"/>
          <a:stretch>
            <a:fillRect/>
          </a:stretch>
        </p:blipFill>
        <p:spPr>
          <a:xfrm rot="5400000">
            <a:off x="478316" y="1614117"/>
            <a:ext cx="3941281" cy="4107916"/>
          </a:xfrm>
          <a:prstGeom prst="rect">
            <a:avLst/>
          </a:prstGeom>
        </p:spPr>
      </p:pic>
      <p:pic>
        <p:nvPicPr>
          <p:cNvPr id="4" name="Picture 3"/>
          <p:cNvPicPr>
            <a:picLocks noChangeAspect="1"/>
          </p:cNvPicPr>
          <p:nvPr/>
        </p:nvPicPr>
        <p:blipFill>
          <a:blip r:embed="rId4"/>
          <a:stretch>
            <a:fillRect/>
          </a:stretch>
        </p:blipFill>
        <p:spPr>
          <a:xfrm rot="5400000">
            <a:off x="4709491" y="1614118"/>
            <a:ext cx="3941281" cy="4107916"/>
          </a:xfrm>
          <a:prstGeom prst="rect">
            <a:avLst/>
          </a:prstGeom>
        </p:spPr>
      </p:pic>
    </p:spTree>
    <p:extLst>
      <p:ext uri="{BB962C8B-B14F-4D97-AF65-F5344CB8AC3E}">
        <p14:creationId xmlns:p14="http://schemas.microsoft.com/office/powerpoint/2010/main" val="14318889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78</a:t>
            </a:fld>
            <a:endParaRPr lang="en-US" dirty="0"/>
          </a:p>
        </p:txBody>
      </p:sp>
      <p:pic>
        <p:nvPicPr>
          <p:cNvPr id="2" name="Picture 1"/>
          <p:cNvPicPr>
            <a:picLocks noChangeAspect="1"/>
          </p:cNvPicPr>
          <p:nvPr/>
        </p:nvPicPr>
        <p:blipFill>
          <a:blip r:embed="rId3"/>
          <a:stretch>
            <a:fillRect/>
          </a:stretch>
        </p:blipFill>
        <p:spPr>
          <a:xfrm rot="5400000">
            <a:off x="4665891" y="1533006"/>
            <a:ext cx="4020714" cy="4190707"/>
          </a:xfrm>
          <a:prstGeom prst="rect">
            <a:avLst/>
          </a:prstGeom>
        </p:spPr>
      </p:pic>
      <p:pic>
        <p:nvPicPr>
          <p:cNvPr id="3" name="Picture 2"/>
          <p:cNvPicPr>
            <a:picLocks noChangeAspect="1"/>
          </p:cNvPicPr>
          <p:nvPr/>
        </p:nvPicPr>
        <p:blipFill>
          <a:blip r:embed="rId4"/>
          <a:stretch>
            <a:fillRect/>
          </a:stretch>
        </p:blipFill>
        <p:spPr>
          <a:xfrm rot="5400000">
            <a:off x="475523" y="1533006"/>
            <a:ext cx="4020714" cy="4190707"/>
          </a:xfrm>
          <a:prstGeom prst="rect">
            <a:avLst/>
          </a:prstGeom>
        </p:spPr>
      </p:pic>
    </p:spTree>
    <p:extLst>
      <p:ext uri="{BB962C8B-B14F-4D97-AF65-F5344CB8AC3E}">
        <p14:creationId xmlns:p14="http://schemas.microsoft.com/office/powerpoint/2010/main" val="126020951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Variables, graviton, </a:t>
            </a:r>
            <a:r>
              <a:rPr lang="en-US" b="1" dirty="0" err="1" smtClean="0">
                <a:solidFill>
                  <a:srgbClr val="000090"/>
                </a:solidFill>
              </a:rPr>
              <a:t>ee</a:t>
            </a:r>
            <a:r>
              <a:rPr lang="en-US" b="1" dirty="0" smtClean="0">
                <a:solidFill>
                  <a:srgbClr val="000090"/>
                </a:solidFill>
              </a:rPr>
              <a:t>, low</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79</a:t>
            </a:fld>
            <a:endParaRPr lang="en-US" dirty="0"/>
          </a:p>
        </p:txBody>
      </p:sp>
      <p:pic>
        <p:nvPicPr>
          <p:cNvPr id="4" name="Picture 3"/>
          <p:cNvPicPr>
            <a:picLocks noChangeAspect="1"/>
          </p:cNvPicPr>
          <p:nvPr/>
        </p:nvPicPr>
        <p:blipFill>
          <a:blip r:embed="rId3"/>
          <a:stretch>
            <a:fillRect/>
          </a:stretch>
        </p:blipFill>
        <p:spPr>
          <a:xfrm rot="5400000">
            <a:off x="3078883" y="-463333"/>
            <a:ext cx="3556000" cy="6858000"/>
          </a:xfrm>
          <a:prstGeom prst="rect">
            <a:avLst/>
          </a:prstGeom>
        </p:spPr>
      </p:pic>
      <p:pic>
        <p:nvPicPr>
          <p:cNvPr id="5" name="Picture 4"/>
          <p:cNvPicPr>
            <a:picLocks noChangeAspect="1"/>
          </p:cNvPicPr>
          <p:nvPr/>
        </p:nvPicPr>
        <p:blipFill>
          <a:blip r:embed="rId4"/>
          <a:stretch>
            <a:fillRect/>
          </a:stretch>
        </p:blipFill>
        <p:spPr>
          <a:xfrm rot="5400000">
            <a:off x="3078883" y="3128277"/>
            <a:ext cx="3556000" cy="6858000"/>
          </a:xfrm>
          <a:prstGeom prst="rect">
            <a:avLst/>
          </a:prstGeom>
        </p:spPr>
      </p:pic>
      <p:sp>
        <p:nvSpPr>
          <p:cNvPr id="8" name="TextBox 7"/>
          <p:cNvSpPr txBox="1"/>
          <p:nvPr/>
        </p:nvSpPr>
        <p:spPr>
          <a:xfrm rot="16200000">
            <a:off x="-2931768" y="149958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28122974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28085" y="2784078"/>
            <a:ext cx="6425001" cy="990600"/>
          </a:xfrm>
        </p:spPr>
        <p:txBody>
          <a:bodyPr>
            <a:normAutofit/>
          </a:bodyPr>
          <a:lstStyle/>
          <a:p>
            <a:r>
              <a:rPr lang="en-US" b="1" dirty="0" smtClean="0">
                <a:solidFill>
                  <a:srgbClr val="000090"/>
                </a:solidFill>
              </a:rPr>
              <a:t>Higgs and </a:t>
            </a:r>
            <a:r>
              <a:rPr lang="en-US" b="1" dirty="0" smtClean="0">
                <a:solidFill>
                  <a:srgbClr val="000090"/>
                </a:solidFill>
              </a:rPr>
              <a:t>HH </a:t>
            </a:r>
            <a:r>
              <a:rPr lang="en-US" b="1" dirty="0" smtClean="0">
                <a:solidFill>
                  <a:srgbClr val="000090"/>
                </a:solidFill>
              </a:rPr>
              <a:t>Theory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a:t>
            </a:fld>
            <a:endParaRPr lang="en-US" dirty="0"/>
          </a:p>
        </p:txBody>
      </p:sp>
    </p:spTree>
    <p:extLst>
      <p:ext uri="{BB962C8B-B14F-4D97-AF65-F5344CB8AC3E}">
        <p14:creationId xmlns:p14="http://schemas.microsoft.com/office/powerpoint/2010/main" val="240446264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fontScale="90000"/>
          </a:bodyPr>
          <a:lstStyle/>
          <a:p>
            <a:r>
              <a:rPr lang="en-US" b="1" dirty="0" smtClean="0">
                <a:solidFill>
                  <a:srgbClr val="000090"/>
                </a:solidFill>
              </a:rPr>
              <a:t>Variables</a:t>
            </a:r>
            <a:r>
              <a:rPr lang="en-US" b="1" dirty="0">
                <a:solidFill>
                  <a:srgbClr val="000090"/>
                </a:solidFill>
              </a:rPr>
              <a:t>, </a:t>
            </a:r>
            <a:r>
              <a:rPr lang="en-US" b="1" dirty="0" smtClean="0">
                <a:solidFill>
                  <a:srgbClr val="000090"/>
                </a:solidFill>
              </a:rPr>
              <a:t>graviton,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80</a:t>
            </a:fld>
            <a:endParaRPr lang="en-US" dirty="0"/>
          </a:p>
        </p:txBody>
      </p:sp>
      <p:pic>
        <p:nvPicPr>
          <p:cNvPr id="2" name="Picture 1"/>
          <p:cNvPicPr>
            <a:picLocks noChangeAspect="1"/>
          </p:cNvPicPr>
          <p:nvPr/>
        </p:nvPicPr>
        <p:blipFill>
          <a:blip r:embed="rId3"/>
          <a:stretch>
            <a:fillRect/>
          </a:stretch>
        </p:blipFill>
        <p:spPr>
          <a:xfrm rot="5400000">
            <a:off x="3067010" y="-427326"/>
            <a:ext cx="3556000" cy="6858000"/>
          </a:xfrm>
          <a:prstGeom prst="rect">
            <a:avLst/>
          </a:prstGeom>
        </p:spPr>
      </p:pic>
      <p:pic>
        <p:nvPicPr>
          <p:cNvPr id="3" name="Picture 2"/>
          <p:cNvPicPr>
            <a:picLocks noChangeAspect="1"/>
          </p:cNvPicPr>
          <p:nvPr/>
        </p:nvPicPr>
        <p:blipFill>
          <a:blip r:embed="rId4"/>
          <a:stretch>
            <a:fillRect/>
          </a:stretch>
        </p:blipFill>
        <p:spPr>
          <a:xfrm rot="5400000">
            <a:off x="3067010" y="3169341"/>
            <a:ext cx="3556000" cy="6858000"/>
          </a:xfrm>
          <a:prstGeom prst="rect">
            <a:avLst/>
          </a:prstGeom>
        </p:spPr>
      </p:pic>
      <p:sp>
        <p:nvSpPr>
          <p:cNvPr id="6" name="TextBox 5"/>
          <p:cNvSpPr txBox="1"/>
          <p:nvPr/>
        </p:nvSpPr>
        <p:spPr>
          <a:xfrm rot="16200000">
            <a:off x="-2967378" y="142836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312692104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Event selection in the SR before BDT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81</a:t>
            </a:fld>
            <a:endParaRPr lang="en-US" dirty="0"/>
          </a:p>
        </p:txBody>
      </p:sp>
      <p:sp>
        <p:nvSpPr>
          <p:cNvPr id="8" name="Rectangle 7"/>
          <p:cNvSpPr/>
          <p:nvPr/>
        </p:nvSpPr>
        <p:spPr>
          <a:xfrm>
            <a:off x="605355" y="1799265"/>
            <a:ext cx="8425485" cy="1323439"/>
          </a:xfrm>
          <a:prstGeom prst="rect">
            <a:avLst/>
          </a:prstGeom>
        </p:spPr>
        <p:txBody>
          <a:bodyPr wrap="square">
            <a:spAutoFit/>
          </a:bodyPr>
          <a:lstStyle/>
          <a:p>
            <a:r>
              <a:rPr lang="en-US" sz="2400" baseline="30000" dirty="0"/>
              <a:t>Fraction of events surviving the candidate selection and kinematic requirements. Efficiencies are given for </a:t>
            </a:r>
            <a:r>
              <a:rPr lang="en-US" sz="2400" baseline="30000" dirty="0" err="1"/>
              <a:t>bbZZ</a:t>
            </a:r>
            <a:r>
              <a:rPr lang="en-US" sz="2400" baseline="30000" dirty="0"/>
              <a:t> and </a:t>
            </a:r>
            <a:r>
              <a:rPr lang="en-US" sz="2400" baseline="30000" dirty="0" err="1"/>
              <a:t>bbWW</a:t>
            </a:r>
            <a:r>
              <a:rPr lang="en-US" sz="2400" baseline="30000" dirty="0"/>
              <a:t> contributions in the SR and are </a:t>
            </a:r>
            <a:r>
              <a:rPr lang="en-US" sz="2400" baseline="30000" dirty="0" err="1"/>
              <a:t>normalised</a:t>
            </a:r>
            <a:r>
              <a:rPr lang="en-US" sz="2400" baseline="30000" dirty="0"/>
              <a:t> to the initial event counts before any selection is applied. A di-</a:t>
            </a:r>
            <a:r>
              <a:rPr lang="en-US" sz="2400" baseline="30000" dirty="0" err="1"/>
              <a:t>muon</a:t>
            </a:r>
            <a:r>
              <a:rPr lang="en-US" sz="2400" baseline="30000" dirty="0"/>
              <a:t> channel is presented. Numbers for the di-electron channel have the same trend but lower values, because in CMS efficiencies for electrons are lower than for </a:t>
            </a:r>
            <a:r>
              <a:rPr lang="en-US" sz="2400" baseline="30000" dirty="0" err="1"/>
              <a:t>muons</a:t>
            </a:r>
            <a:r>
              <a:rPr lang="en-US" sz="2400" baseline="30000" dirty="0"/>
              <a:t>.</a:t>
            </a:r>
            <a:endParaRPr lang="en-US" sz="2400" dirty="0"/>
          </a:p>
        </p:txBody>
      </p:sp>
      <p:pic>
        <p:nvPicPr>
          <p:cNvPr id="9" name="Picture 8" descr="Screenshot 2019-07-05 at 14.4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517" y="3196305"/>
            <a:ext cx="5139513" cy="1909336"/>
          </a:xfrm>
          <a:prstGeom prst="rect">
            <a:avLst/>
          </a:prstGeom>
        </p:spPr>
      </p:pic>
    </p:spTree>
    <p:extLst>
      <p:ext uri="{BB962C8B-B14F-4D97-AF65-F5344CB8AC3E}">
        <p14:creationId xmlns:p14="http://schemas.microsoft.com/office/powerpoint/2010/main" val="88996994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ee</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82</a:t>
            </a:fld>
            <a:endParaRPr lang="en-US" dirty="0"/>
          </a:p>
        </p:txBody>
      </p:sp>
      <p:sp>
        <p:nvSpPr>
          <p:cNvPr id="4" name="Rectangle 3"/>
          <p:cNvSpPr/>
          <p:nvPr/>
        </p:nvSpPr>
        <p:spPr>
          <a:xfrm>
            <a:off x="451053" y="4656415"/>
            <a:ext cx="7914388" cy="830997"/>
          </a:xfrm>
          <a:prstGeom prst="rect">
            <a:avLst/>
          </a:prstGeom>
        </p:spPr>
        <p:txBody>
          <a:bodyPr wrap="square">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451053" y="2351936"/>
            <a:ext cx="8056825" cy="830997"/>
          </a:xfrm>
          <a:prstGeom prst="rect">
            <a:avLst/>
          </a:prstGeom>
        </p:spPr>
        <p:txBody>
          <a:bodyPr wrap="square">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a:t>
            </a:r>
            <a:r>
              <a:rPr lang="en-US" sz="2400" baseline="30000" dirty="0"/>
              <a:t>training.</a:t>
            </a:r>
            <a:endParaRPr lang="en-US" sz="2400" dirty="0"/>
          </a:p>
        </p:txBody>
      </p:sp>
      <p:pic>
        <p:nvPicPr>
          <p:cNvPr id="9" name="Picture 8" descr="Screenshot 2019-07-05 at 14.50.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905" y="1259134"/>
            <a:ext cx="5286398" cy="2790358"/>
          </a:xfrm>
          <a:prstGeom prst="rect">
            <a:avLst/>
          </a:prstGeom>
        </p:spPr>
      </p:pic>
      <p:pic>
        <p:nvPicPr>
          <p:cNvPr id="10" name="Picture 9" descr="Screenshot 2019-07-05 at 14.51.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645" y="4049492"/>
            <a:ext cx="5286398" cy="2791309"/>
          </a:xfrm>
          <a:prstGeom prst="rect">
            <a:avLst/>
          </a:prstGeom>
        </p:spPr>
      </p:pic>
    </p:spTree>
    <p:extLst>
      <p:ext uri="{BB962C8B-B14F-4D97-AF65-F5344CB8AC3E}">
        <p14:creationId xmlns:p14="http://schemas.microsoft.com/office/powerpoint/2010/main" val="86639467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μμ</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83</a:t>
            </a:fld>
            <a:endParaRPr lang="en-US" dirty="0"/>
          </a:p>
        </p:txBody>
      </p:sp>
      <p:sp>
        <p:nvSpPr>
          <p:cNvPr id="4" name="Rectangle 3"/>
          <p:cNvSpPr/>
          <p:nvPr/>
        </p:nvSpPr>
        <p:spPr>
          <a:xfrm>
            <a:off x="398743" y="4622596"/>
            <a:ext cx="4572000" cy="830997"/>
          </a:xfrm>
          <a:prstGeom prst="rect">
            <a:avLst/>
          </a:prstGeom>
        </p:spPr>
        <p:txBody>
          <a:bodyPr>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398743" y="2367255"/>
            <a:ext cx="4572000" cy="830997"/>
          </a:xfrm>
          <a:prstGeom prst="rect">
            <a:avLst/>
          </a:prstGeom>
        </p:spPr>
        <p:txBody>
          <a:bodyPr>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training</a:t>
            </a:r>
            <a:r>
              <a:rPr lang="en-US" sz="2400" baseline="30000" dirty="0"/>
              <a:t>.</a:t>
            </a:r>
            <a:endParaRPr lang="en-US" sz="2400" dirty="0"/>
          </a:p>
        </p:txBody>
      </p:sp>
      <p:pic>
        <p:nvPicPr>
          <p:cNvPr id="6" name="Picture 5" descr="Screenshot 2019-07-05 at 14.52.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772" y="1199086"/>
            <a:ext cx="5298268" cy="2802624"/>
          </a:xfrm>
          <a:prstGeom prst="rect">
            <a:avLst/>
          </a:prstGeom>
        </p:spPr>
      </p:pic>
      <p:pic>
        <p:nvPicPr>
          <p:cNvPr id="8" name="Picture 7" descr="Screenshot 2019-07-05 at 14.52.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0772" y="4001710"/>
            <a:ext cx="5298268" cy="2796940"/>
          </a:xfrm>
          <a:prstGeom prst="rect">
            <a:avLst/>
          </a:prstGeom>
        </p:spPr>
      </p:pic>
    </p:spTree>
    <p:extLst>
      <p:ext uri="{BB962C8B-B14F-4D97-AF65-F5344CB8AC3E}">
        <p14:creationId xmlns:p14="http://schemas.microsoft.com/office/powerpoint/2010/main" val="133278085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Low mass BDT</a:t>
            </a:r>
            <a:endParaRPr lang="en-US" b="1" dirty="0">
              <a:solidFill>
                <a:srgbClr val="000090"/>
              </a:solidFill>
            </a:endParaRPr>
          </a:p>
        </p:txBody>
      </p:sp>
      <p:sp>
        <p:nvSpPr>
          <p:cNvPr id="8" name="Shape 212"/>
          <p:cNvSpPr txBox="1">
            <a:spLocks/>
          </p:cNvSpPr>
          <p:nvPr/>
        </p:nvSpPr>
        <p:spPr>
          <a:xfrm>
            <a:off x="972195" y="97982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backgrounds look very much signal-like, </a:t>
            </a:r>
            <a:br>
              <a:rPr lang="en-US" sz="1900" dirty="0" smtClean="0">
                <a:solidFill>
                  <a:srgbClr val="404040"/>
                </a:solidFill>
                <a:latin typeface="Arial"/>
                <a:ea typeface="Arial"/>
                <a:cs typeface="Arial"/>
                <a:sym typeface="Arial"/>
              </a:rPr>
            </a:br>
            <a:r>
              <a:rPr lang="en-US" sz="1900" dirty="0" smtClean="0">
                <a:solidFill>
                  <a:srgbClr val="404040"/>
                </a:solidFill>
                <a:latin typeface="Arial"/>
                <a:ea typeface="Arial"/>
                <a:cs typeface="Arial"/>
                <a:sym typeface="Arial"/>
              </a:rPr>
              <a:t>hard to get very high performance</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rot="5400000">
            <a:off x="1540405" y="1245490"/>
            <a:ext cx="2520000" cy="3410119"/>
          </a:xfrm>
          <a:prstGeom prst="rect">
            <a:avLst/>
          </a:prstGeom>
        </p:spPr>
      </p:pic>
      <p:pic>
        <p:nvPicPr>
          <p:cNvPr id="12" name="Picture 11"/>
          <p:cNvPicPr>
            <a:picLocks noChangeAspect="1"/>
          </p:cNvPicPr>
          <p:nvPr/>
        </p:nvPicPr>
        <p:blipFill>
          <a:blip r:embed="rId4"/>
          <a:stretch>
            <a:fillRect/>
          </a:stretch>
        </p:blipFill>
        <p:spPr>
          <a:xfrm rot="5400000">
            <a:off x="1556838" y="3749058"/>
            <a:ext cx="2520000" cy="3442987"/>
          </a:xfrm>
          <a:prstGeom prst="rect">
            <a:avLst/>
          </a:prstGeom>
        </p:spPr>
      </p:pic>
      <p:pic>
        <p:nvPicPr>
          <p:cNvPr id="16" name="Picture 15"/>
          <p:cNvPicPr>
            <a:picLocks noChangeAspect="1"/>
          </p:cNvPicPr>
          <p:nvPr/>
        </p:nvPicPr>
        <p:blipFill>
          <a:blip r:embed="rId5"/>
          <a:stretch>
            <a:fillRect/>
          </a:stretch>
        </p:blipFill>
        <p:spPr>
          <a:xfrm rot="5400000">
            <a:off x="5182427" y="3749059"/>
            <a:ext cx="2520000" cy="3442987"/>
          </a:xfrm>
          <a:prstGeom prst="rect">
            <a:avLst/>
          </a:prstGeom>
        </p:spPr>
      </p:pic>
      <p:pic>
        <p:nvPicPr>
          <p:cNvPr id="15" name="Picture 14"/>
          <p:cNvPicPr>
            <a:picLocks noChangeAspect="1"/>
          </p:cNvPicPr>
          <p:nvPr/>
        </p:nvPicPr>
        <p:blipFill>
          <a:blip r:embed="rId6"/>
          <a:stretch>
            <a:fillRect/>
          </a:stretch>
        </p:blipFill>
        <p:spPr>
          <a:xfrm rot="5400000">
            <a:off x="5198861" y="1245489"/>
            <a:ext cx="2520000" cy="3410120"/>
          </a:xfrm>
          <a:prstGeom prst="rect">
            <a:avLst/>
          </a:prstGeom>
        </p:spPr>
      </p:pic>
      <p:sp>
        <p:nvSpPr>
          <p:cNvPr id="11" name="TextBox 10"/>
          <p:cNvSpPr txBox="1"/>
          <p:nvPr/>
        </p:nvSpPr>
        <p:spPr>
          <a:xfrm>
            <a:off x="3136967" y="269832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7"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84</a:t>
            </a:fld>
            <a:endParaRPr lang="en-US" dirty="0"/>
          </a:p>
        </p:txBody>
      </p:sp>
    </p:spTree>
    <p:extLst>
      <p:ext uri="{BB962C8B-B14F-4D97-AF65-F5344CB8AC3E}">
        <p14:creationId xmlns:p14="http://schemas.microsoft.com/office/powerpoint/2010/main" val="206718652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High mass BDT</a:t>
            </a:r>
            <a:endParaRPr lang="en-US" b="1" dirty="0">
              <a:solidFill>
                <a:srgbClr val="000090"/>
              </a:solidFill>
            </a:endParaRPr>
          </a:p>
        </p:txBody>
      </p:sp>
      <p:sp>
        <p:nvSpPr>
          <p:cNvPr id="8" name="Shape 212"/>
          <p:cNvSpPr txBox="1">
            <a:spLocks/>
          </p:cNvSpPr>
          <p:nvPr/>
        </p:nvSpPr>
        <p:spPr>
          <a:xfrm>
            <a:off x="33356" y="107049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signal is highly boosted, performance is noticeably higher</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rot="5400000">
            <a:off x="1726264" y="1206333"/>
            <a:ext cx="2520000" cy="3410119"/>
          </a:xfrm>
          <a:prstGeom prst="rect">
            <a:avLst/>
          </a:prstGeom>
        </p:spPr>
      </p:pic>
      <p:pic>
        <p:nvPicPr>
          <p:cNvPr id="9" name="Picture 8"/>
          <p:cNvPicPr>
            <a:picLocks noChangeAspect="1"/>
          </p:cNvPicPr>
          <p:nvPr/>
        </p:nvPicPr>
        <p:blipFill>
          <a:blip r:embed="rId4"/>
          <a:stretch>
            <a:fillRect/>
          </a:stretch>
        </p:blipFill>
        <p:spPr>
          <a:xfrm rot="5400000">
            <a:off x="1709830" y="3709899"/>
            <a:ext cx="2520000" cy="3442988"/>
          </a:xfrm>
          <a:prstGeom prst="rect">
            <a:avLst/>
          </a:prstGeom>
        </p:spPr>
      </p:pic>
      <p:pic>
        <p:nvPicPr>
          <p:cNvPr id="14" name="Picture 13"/>
          <p:cNvPicPr>
            <a:picLocks noChangeAspect="1"/>
          </p:cNvPicPr>
          <p:nvPr/>
        </p:nvPicPr>
        <p:blipFill>
          <a:blip r:embed="rId5"/>
          <a:stretch>
            <a:fillRect/>
          </a:stretch>
        </p:blipFill>
        <p:spPr>
          <a:xfrm rot="5400000">
            <a:off x="5233263" y="1209668"/>
            <a:ext cx="2520000" cy="3410119"/>
          </a:xfrm>
          <a:prstGeom prst="rect">
            <a:avLst/>
          </a:prstGeom>
        </p:spPr>
      </p:pic>
      <p:pic>
        <p:nvPicPr>
          <p:cNvPr id="15" name="Picture 14"/>
          <p:cNvPicPr>
            <a:picLocks noChangeAspect="1"/>
          </p:cNvPicPr>
          <p:nvPr/>
        </p:nvPicPr>
        <p:blipFill>
          <a:blip r:embed="rId6"/>
          <a:stretch>
            <a:fillRect/>
          </a:stretch>
        </p:blipFill>
        <p:spPr>
          <a:xfrm rot="5400000">
            <a:off x="5249697" y="3709899"/>
            <a:ext cx="2520000" cy="3442988"/>
          </a:xfrm>
          <a:prstGeom prst="rect">
            <a:avLst/>
          </a:prstGeom>
        </p:spPr>
      </p:pic>
      <p:sp>
        <p:nvSpPr>
          <p:cNvPr id="12" name="TextBox 11"/>
          <p:cNvSpPr txBox="1"/>
          <p:nvPr/>
        </p:nvSpPr>
        <p:spPr>
          <a:xfrm>
            <a:off x="3257917" y="272206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85</a:t>
            </a:fld>
            <a:endParaRPr lang="en-US" dirty="0"/>
          </a:p>
        </p:txBody>
      </p:sp>
    </p:spTree>
    <p:extLst>
      <p:ext uri="{BB962C8B-B14F-4D97-AF65-F5344CB8AC3E}">
        <p14:creationId xmlns:p14="http://schemas.microsoft.com/office/powerpoint/2010/main" val="135831089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93386" y="141857"/>
            <a:ext cx="6425001" cy="990600"/>
          </a:xfrm>
        </p:spPr>
        <p:txBody>
          <a:bodyPr>
            <a:normAutofit/>
          </a:bodyPr>
          <a:lstStyle/>
          <a:p>
            <a:r>
              <a:rPr lang="en-US" b="1" dirty="0" smtClean="0">
                <a:solidFill>
                  <a:srgbClr val="000090"/>
                </a:solidFill>
              </a:rPr>
              <a:t>BDT distributions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86</a:t>
            </a:fld>
            <a:endParaRPr lang="en-US" dirty="0"/>
          </a:p>
        </p:txBody>
      </p:sp>
      <p:pic>
        <p:nvPicPr>
          <p:cNvPr id="2" name="Picture 1"/>
          <p:cNvPicPr>
            <a:picLocks noChangeAspect="1"/>
          </p:cNvPicPr>
          <p:nvPr/>
        </p:nvPicPr>
        <p:blipFill>
          <a:blip r:embed="rId3"/>
          <a:stretch>
            <a:fillRect/>
          </a:stretch>
        </p:blipFill>
        <p:spPr>
          <a:xfrm rot="5400000">
            <a:off x="5955873" y="4034462"/>
            <a:ext cx="2520000" cy="2626544"/>
          </a:xfrm>
          <a:prstGeom prst="rect">
            <a:avLst/>
          </a:prstGeom>
        </p:spPr>
      </p:pic>
      <p:pic>
        <p:nvPicPr>
          <p:cNvPr id="3" name="Picture 2"/>
          <p:cNvPicPr>
            <a:picLocks noChangeAspect="1"/>
          </p:cNvPicPr>
          <p:nvPr/>
        </p:nvPicPr>
        <p:blipFill>
          <a:blip r:embed="rId4"/>
          <a:stretch>
            <a:fillRect/>
          </a:stretch>
        </p:blipFill>
        <p:spPr>
          <a:xfrm rot="5400000">
            <a:off x="3329329" y="4034462"/>
            <a:ext cx="2520000" cy="2626544"/>
          </a:xfrm>
          <a:prstGeom prst="rect">
            <a:avLst/>
          </a:prstGeom>
        </p:spPr>
      </p:pic>
      <p:pic>
        <p:nvPicPr>
          <p:cNvPr id="4" name="Picture 3"/>
          <p:cNvPicPr>
            <a:picLocks noChangeAspect="1"/>
          </p:cNvPicPr>
          <p:nvPr/>
        </p:nvPicPr>
        <p:blipFill>
          <a:blip r:embed="rId5"/>
          <a:stretch>
            <a:fillRect/>
          </a:stretch>
        </p:blipFill>
        <p:spPr>
          <a:xfrm rot="5400000">
            <a:off x="702785" y="4034462"/>
            <a:ext cx="2520000" cy="2626544"/>
          </a:xfrm>
          <a:prstGeom prst="rect">
            <a:avLst/>
          </a:prstGeom>
        </p:spPr>
      </p:pic>
      <p:pic>
        <p:nvPicPr>
          <p:cNvPr id="5" name="Picture 4"/>
          <p:cNvPicPr>
            <a:picLocks noChangeAspect="1"/>
          </p:cNvPicPr>
          <p:nvPr/>
        </p:nvPicPr>
        <p:blipFill>
          <a:blip r:embed="rId6"/>
          <a:stretch>
            <a:fillRect/>
          </a:stretch>
        </p:blipFill>
        <p:spPr>
          <a:xfrm rot="5400000">
            <a:off x="5955874" y="1240917"/>
            <a:ext cx="2520000" cy="2626545"/>
          </a:xfrm>
          <a:prstGeom prst="rect">
            <a:avLst/>
          </a:prstGeom>
        </p:spPr>
      </p:pic>
      <p:pic>
        <p:nvPicPr>
          <p:cNvPr id="6" name="Picture 5"/>
          <p:cNvPicPr>
            <a:picLocks noChangeAspect="1"/>
          </p:cNvPicPr>
          <p:nvPr/>
        </p:nvPicPr>
        <p:blipFill>
          <a:blip r:embed="rId7"/>
          <a:stretch>
            <a:fillRect/>
          </a:stretch>
        </p:blipFill>
        <p:spPr>
          <a:xfrm rot="5400000">
            <a:off x="3329329" y="1240916"/>
            <a:ext cx="2520000" cy="2626545"/>
          </a:xfrm>
          <a:prstGeom prst="rect">
            <a:avLst/>
          </a:prstGeom>
        </p:spPr>
      </p:pic>
      <p:pic>
        <p:nvPicPr>
          <p:cNvPr id="8" name="Picture 7"/>
          <p:cNvPicPr>
            <a:picLocks noChangeAspect="1"/>
          </p:cNvPicPr>
          <p:nvPr/>
        </p:nvPicPr>
        <p:blipFill>
          <a:blip r:embed="rId8"/>
          <a:stretch>
            <a:fillRect/>
          </a:stretch>
        </p:blipFill>
        <p:spPr>
          <a:xfrm rot="5400000">
            <a:off x="702784" y="1240916"/>
            <a:ext cx="2520000" cy="2626545"/>
          </a:xfrm>
          <a:prstGeom prst="rect">
            <a:avLst/>
          </a:prstGeom>
        </p:spPr>
      </p:pic>
      <p:sp>
        <p:nvSpPr>
          <p:cNvPr id="10" name="TextBox 9"/>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12" name="TextBox 11"/>
          <p:cNvSpPr txBox="1"/>
          <p:nvPr/>
        </p:nvSpPr>
        <p:spPr>
          <a:xfrm rot="20017633">
            <a:off x="7121997" y="3678071"/>
            <a:ext cx="2203729" cy="369332"/>
          </a:xfrm>
          <a:prstGeom prst="rect">
            <a:avLst/>
          </a:prstGeom>
          <a:noFill/>
        </p:spPr>
        <p:txBody>
          <a:bodyPr wrap="square" rtlCol="0">
            <a:spAutoFit/>
          </a:bodyPr>
          <a:lstStyle/>
          <a:p>
            <a:r>
              <a:rPr lang="en-US" b="1" dirty="0">
                <a:solidFill>
                  <a:srgbClr val="000090"/>
                </a:solidFill>
              </a:rPr>
              <a:t>g</a:t>
            </a:r>
            <a:r>
              <a:rPr lang="en-US" b="1" dirty="0" smtClean="0">
                <a:solidFill>
                  <a:srgbClr val="000090"/>
                </a:solidFill>
              </a:rPr>
              <a:t>raviton (spin 2)</a:t>
            </a:r>
            <a:endParaRPr lang="en-US" b="1" dirty="0">
              <a:solidFill>
                <a:srgbClr val="000090"/>
              </a:solidFill>
            </a:endParaRPr>
          </a:p>
        </p:txBody>
      </p:sp>
      <p:sp>
        <p:nvSpPr>
          <p:cNvPr id="14" name="TextBox 13"/>
          <p:cNvSpPr txBox="1"/>
          <p:nvPr/>
        </p:nvSpPr>
        <p:spPr>
          <a:xfrm>
            <a:off x="1635676" y="3722191"/>
            <a:ext cx="7589212" cy="400110"/>
          </a:xfrm>
          <a:prstGeom prst="rect">
            <a:avLst/>
          </a:prstGeom>
          <a:noFill/>
        </p:spPr>
        <p:txBody>
          <a:bodyPr wrap="square" rtlCol="0">
            <a:spAutoFit/>
          </a:bodyPr>
          <a:lstStyle/>
          <a:p>
            <a:r>
              <a:rPr lang="en-US" sz="2000" dirty="0" smtClean="0"/>
              <a:t>CRDY		        CRTT		           SR</a:t>
            </a:r>
            <a:endParaRPr lang="en-US" sz="2000" dirty="0"/>
          </a:p>
        </p:txBody>
      </p:sp>
    </p:spTree>
    <p:extLst>
      <p:ext uri="{BB962C8B-B14F-4D97-AF65-F5344CB8AC3E}">
        <p14:creationId xmlns:p14="http://schemas.microsoft.com/office/powerpoint/2010/main" val="301344025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optimization</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2" name="TextBox 1"/>
          <p:cNvSpPr txBox="1"/>
          <p:nvPr/>
        </p:nvSpPr>
        <p:spPr>
          <a:xfrm>
            <a:off x="732163" y="1619228"/>
            <a:ext cx="7954637" cy="3477875"/>
          </a:xfrm>
          <a:prstGeom prst="rect">
            <a:avLst/>
          </a:prstGeom>
          <a:noFill/>
        </p:spPr>
        <p:txBody>
          <a:bodyPr wrap="square" rtlCol="0">
            <a:spAutoFit/>
          </a:bodyPr>
          <a:lstStyle/>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We </a:t>
            </a:r>
            <a:r>
              <a:rPr lang="en-US" sz="2200" dirty="0"/>
              <a:t>are statistics </a:t>
            </a:r>
            <a:r>
              <a:rPr lang="en-US" sz="2200" dirty="0" smtClean="0"/>
              <a:t>dominated, so keep all uncertainties as </a:t>
            </a:r>
            <a:r>
              <a:rPr lang="en-US" sz="2200" dirty="0" err="1" smtClean="0"/>
              <a:t>lnN</a:t>
            </a:r>
            <a:r>
              <a:rPr lang="en-US" sz="2200" dirty="0" smtClean="0"/>
              <a:t>, otherwise it will take absurdly long to compute the result. </a:t>
            </a:r>
          </a:p>
          <a:p>
            <a:endParaRPr lang="en-US" sz="2200" dirty="0" smtClean="0"/>
          </a:p>
          <a:p>
            <a:endParaRPr lang="en-US" sz="2200" dirty="0" smtClean="0"/>
          </a:p>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Optimize each channel separately.</a:t>
            </a:r>
          </a:p>
          <a:p>
            <a:endParaRPr lang="en-US" sz="2200" dirty="0" smtClean="0"/>
          </a:p>
          <a:p>
            <a:endParaRPr lang="en-US" sz="2200" dirty="0" smtClean="0"/>
          </a:p>
          <a:p>
            <a:r>
              <a:rPr lang="en" sz="2200" b="1" dirty="0">
                <a:solidFill>
                  <a:srgbClr val="404040"/>
                </a:solidFill>
                <a:ea typeface="Arial"/>
                <a:cs typeface="Arial"/>
                <a:sym typeface="Arial"/>
              </a:rPr>
              <a:t>•</a:t>
            </a:r>
            <a:r>
              <a:rPr lang="fr-CA" sz="2200" b="1" dirty="0">
                <a:solidFill>
                  <a:srgbClr val="404040"/>
                </a:solidFill>
                <a:ea typeface="Arial"/>
                <a:cs typeface="Arial"/>
                <a:sym typeface="Arial"/>
              </a:rPr>
              <a:t> </a:t>
            </a:r>
            <a:r>
              <a:rPr lang="en-US" sz="2200" dirty="0" smtClean="0"/>
              <a:t>Use as few cuts across the whole mass range as possible </a:t>
            </a:r>
            <a:br>
              <a:rPr lang="en-US" sz="2200" dirty="0" smtClean="0"/>
            </a:br>
            <a:r>
              <a:rPr lang="en-US" sz="2200" b="1" dirty="0" smtClean="0"/>
              <a:t>if</a:t>
            </a:r>
            <a:r>
              <a:rPr lang="en-US" sz="2200" dirty="0" smtClean="0"/>
              <a:t> it does not hurt the performance </a:t>
            </a:r>
            <a:r>
              <a:rPr lang="en-US" sz="2200" b="1" dirty="0" smtClean="0"/>
              <a:t>but</a:t>
            </a:r>
            <a:r>
              <a:rPr lang="en-US" sz="2200" dirty="0" smtClean="0"/>
              <a:t> helps to simplify the analysis and/or to avoid wasting weeks </a:t>
            </a:r>
            <a:r>
              <a:rPr lang="en-US" sz="2200" dirty="0"/>
              <a:t>o</a:t>
            </a:r>
            <a:r>
              <a:rPr lang="en-US" sz="2200" dirty="0" smtClean="0"/>
              <a:t>f computing time.</a:t>
            </a:r>
            <a:endParaRPr lang="en-US" sz="2200" dirty="0"/>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87</a:t>
            </a:fld>
            <a:endParaRPr lang="en-US" dirty="0"/>
          </a:p>
        </p:txBody>
      </p:sp>
      <p:pic>
        <p:nvPicPr>
          <p:cNvPr id="4" name="Picture 3" descr="Screenshot 2019-07-05 at 14.24.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7304"/>
            <a:ext cx="9144000" cy="1001609"/>
          </a:xfrm>
          <a:prstGeom prst="rect">
            <a:avLst/>
          </a:prstGeom>
        </p:spPr>
      </p:pic>
    </p:spTree>
    <p:extLst>
      <p:ext uri="{BB962C8B-B14F-4D97-AF65-F5344CB8AC3E}">
        <p14:creationId xmlns:p14="http://schemas.microsoft.com/office/powerpoint/2010/main" val="187845270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72318" y="112127"/>
            <a:ext cx="7756305" cy="990600"/>
          </a:xfrm>
        </p:spPr>
        <p:txBody>
          <a:bodyPr>
            <a:normAutofit fontScale="90000"/>
          </a:bodyPr>
          <a:lstStyle/>
          <a:p>
            <a:r>
              <a:rPr lang="en-US" sz="3600" b="1" dirty="0" smtClean="0">
                <a:solidFill>
                  <a:srgbClr val="000090"/>
                </a:solidFill>
                <a:ea typeface="Arial"/>
                <a:cs typeface="Arial"/>
                <a:sym typeface="Arial"/>
              </a:rPr>
              <a:t>Cross check of BDTs and mass regions</a:t>
            </a:r>
            <a:endParaRPr lang="en-US" sz="3600"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88</a:t>
            </a:fld>
            <a:endParaRPr lang="en-US" dirty="0"/>
          </a:p>
        </p:txBody>
      </p:sp>
      <p:pic>
        <p:nvPicPr>
          <p:cNvPr id="9" name="Picture 8"/>
          <p:cNvPicPr>
            <a:picLocks noChangeAspect="1"/>
          </p:cNvPicPr>
          <p:nvPr/>
        </p:nvPicPr>
        <p:blipFill>
          <a:blip r:embed="rId3"/>
          <a:stretch>
            <a:fillRect/>
          </a:stretch>
        </p:blipFill>
        <p:spPr>
          <a:xfrm rot="5400000">
            <a:off x="1396495" y="1169030"/>
            <a:ext cx="2880000" cy="2969018"/>
          </a:xfrm>
          <a:prstGeom prst="rect">
            <a:avLst/>
          </a:prstGeom>
        </p:spPr>
      </p:pic>
      <p:pic>
        <p:nvPicPr>
          <p:cNvPr id="3" name="Picture 2"/>
          <p:cNvPicPr>
            <a:picLocks noChangeAspect="1"/>
          </p:cNvPicPr>
          <p:nvPr/>
        </p:nvPicPr>
        <p:blipFill>
          <a:blip r:embed="rId4"/>
          <a:stretch>
            <a:fillRect/>
          </a:stretch>
        </p:blipFill>
        <p:spPr>
          <a:xfrm rot="5400000">
            <a:off x="4837878" y="1169030"/>
            <a:ext cx="2880000" cy="2969018"/>
          </a:xfrm>
          <a:prstGeom prst="rect">
            <a:avLst/>
          </a:prstGeom>
        </p:spPr>
      </p:pic>
      <p:sp>
        <p:nvSpPr>
          <p:cNvPr id="4" name="TextBox 3"/>
          <p:cNvSpPr txBox="1"/>
          <p:nvPr/>
        </p:nvSpPr>
        <p:spPr>
          <a:xfrm>
            <a:off x="1388462" y="5127924"/>
            <a:ext cx="7038358" cy="1200329"/>
          </a:xfrm>
          <a:prstGeom prst="rect">
            <a:avLst/>
          </a:prstGeom>
          <a:noFill/>
        </p:spPr>
        <p:txBody>
          <a:bodyPr wrap="square" rtlCol="0">
            <a:spAutoFit/>
          </a:bodyPr>
          <a:lstStyle/>
          <a:p>
            <a:r>
              <a:rPr lang="en-US" dirty="0" smtClean="0"/>
              <a:t>Apply high BDT all the way to the left until it is worse than low BDT.</a:t>
            </a:r>
            <a:r>
              <a:rPr lang="en-US" b="1" dirty="0" smtClean="0"/>
              <a:t> Answer - already at 400 </a:t>
            </a:r>
            <a:r>
              <a:rPr lang="en-US" b="1" dirty="0" err="1" smtClean="0"/>
              <a:t>GeV</a:t>
            </a:r>
            <a:r>
              <a:rPr lang="en-US" b="1" dirty="0" smtClean="0"/>
              <a:t> the limit with:</a:t>
            </a:r>
          </a:p>
          <a:p>
            <a:r>
              <a:rPr lang="en-US" dirty="0" smtClean="0"/>
              <a:t>Original (low mass) BDT:    </a:t>
            </a:r>
            <a:r>
              <a:rPr lang="hr-HR" dirty="0" smtClean="0"/>
              <a:t>r </a:t>
            </a:r>
            <a:r>
              <a:rPr lang="hr-HR" dirty="0"/>
              <a:t>&lt; </a:t>
            </a:r>
            <a:r>
              <a:rPr lang="hr-HR" dirty="0" smtClean="0"/>
              <a:t>49.97</a:t>
            </a:r>
            <a:endParaRPr lang="en-US" dirty="0" smtClean="0"/>
          </a:p>
          <a:p>
            <a:r>
              <a:rPr lang="en-US" dirty="0" smtClean="0"/>
              <a:t>High mass BDT applied :    r </a:t>
            </a:r>
            <a:r>
              <a:rPr lang="en-US" dirty="0"/>
              <a:t>&lt; </a:t>
            </a:r>
            <a:r>
              <a:rPr lang="en-US" dirty="0" smtClean="0"/>
              <a:t>81.88</a:t>
            </a:r>
            <a:endParaRPr lang="en-US" dirty="0"/>
          </a:p>
        </p:txBody>
      </p:sp>
      <p:sp>
        <p:nvSpPr>
          <p:cNvPr id="5" name="TextBox 4"/>
          <p:cNvSpPr txBox="1"/>
          <p:nvPr/>
        </p:nvSpPr>
        <p:spPr>
          <a:xfrm>
            <a:off x="1483422" y="4034873"/>
            <a:ext cx="6931816" cy="923330"/>
          </a:xfrm>
          <a:prstGeom prst="rect">
            <a:avLst/>
          </a:prstGeom>
          <a:noFill/>
        </p:spPr>
        <p:txBody>
          <a:bodyPr wrap="square" rtlCol="0">
            <a:spAutoFit/>
          </a:bodyPr>
          <a:lstStyle/>
          <a:p>
            <a:r>
              <a:rPr lang="en-US" dirty="0" smtClean="0"/>
              <a:t>Low mass BDT applied at </a:t>
            </a:r>
            <a:br>
              <a:rPr lang="en-US" dirty="0" smtClean="0"/>
            </a:br>
            <a:r>
              <a:rPr lang="en-US" dirty="0" smtClean="0"/>
              <a:t>high mass region - worse!</a:t>
            </a:r>
          </a:p>
          <a:p>
            <a:endParaRPr lang="en-US" dirty="0"/>
          </a:p>
        </p:txBody>
      </p:sp>
      <p:sp>
        <p:nvSpPr>
          <p:cNvPr id="14" name="TextBox 13"/>
          <p:cNvSpPr txBox="1"/>
          <p:nvPr/>
        </p:nvSpPr>
        <p:spPr>
          <a:xfrm>
            <a:off x="4955098" y="4023003"/>
            <a:ext cx="6931816" cy="923330"/>
          </a:xfrm>
          <a:prstGeom prst="rect">
            <a:avLst/>
          </a:prstGeom>
          <a:noFill/>
        </p:spPr>
        <p:txBody>
          <a:bodyPr wrap="square" rtlCol="0">
            <a:spAutoFit/>
          </a:bodyPr>
          <a:lstStyle/>
          <a:p>
            <a:r>
              <a:rPr lang="en-US" dirty="0" smtClean="0"/>
              <a:t>High mass BDT applied at </a:t>
            </a:r>
            <a:br>
              <a:rPr lang="en-US" dirty="0" smtClean="0"/>
            </a:br>
            <a:r>
              <a:rPr lang="en-US" dirty="0" smtClean="0"/>
              <a:t>450 </a:t>
            </a:r>
            <a:r>
              <a:rPr lang="en-US" dirty="0" err="1" smtClean="0"/>
              <a:t>GeV</a:t>
            </a:r>
            <a:r>
              <a:rPr lang="en-US" dirty="0" smtClean="0"/>
              <a:t> mass region: good!</a:t>
            </a:r>
          </a:p>
          <a:p>
            <a:endParaRPr lang="en-US" dirty="0"/>
          </a:p>
        </p:txBody>
      </p:sp>
    </p:spTree>
    <p:extLst>
      <p:ext uri="{BB962C8B-B14F-4D97-AF65-F5344CB8AC3E}">
        <p14:creationId xmlns:p14="http://schemas.microsoft.com/office/powerpoint/2010/main" val="3831358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68366" y="127188"/>
            <a:ext cx="7756305" cy="990600"/>
          </a:xfrm>
        </p:spPr>
        <p:txBody>
          <a:bodyPr>
            <a:noAutofit/>
          </a:bodyPr>
          <a:lstStyle/>
          <a:p>
            <a:r>
              <a:rPr lang="en-US" sz="4400" b="1" dirty="0" smtClean="0">
                <a:solidFill>
                  <a:srgbClr val="000090"/>
                </a:solidFill>
                <a:ea typeface="Arial"/>
                <a:cs typeface="Arial"/>
                <a:sym typeface="Arial"/>
              </a:rPr>
              <a:t>Electron channel</a:t>
            </a:r>
            <a:endParaRPr lang="en-US" sz="4400" b="1" dirty="0">
              <a:solidFill>
                <a:srgbClr val="000090"/>
              </a:solidFill>
            </a:endParaRPr>
          </a:p>
        </p:txBody>
      </p:sp>
      <p:pic>
        <p:nvPicPr>
          <p:cNvPr id="6" name="Picture 5"/>
          <p:cNvPicPr>
            <a:picLocks noChangeAspect="1"/>
          </p:cNvPicPr>
          <p:nvPr/>
        </p:nvPicPr>
        <p:blipFill>
          <a:blip r:embed="rId3"/>
          <a:stretch>
            <a:fillRect/>
          </a:stretch>
        </p:blipFill>
        <p:spPr>
          <a:xfrm rot="5400000">
            <a:off x="1020000" y="692334"/>
            <a:ext cx="1800000" cy="2650909"/>
          </a:xfrm>
          <a:prstGeom prst="rect">
            <a:avLst/>
          </a:prstGeom>
        </p:spPr>
      </p:pic>
      <p:pic>
        <p:nvPicPr>
          <p:cNvPr id="8" name="Picture 7"/>
          <p:cNvPicPr>
            <a:picLocks noChangeAspect="1"/>
          </p:cNvPicPr>
          <p:nvPr/>
        </p:nvPicPr>
        <p:blipFill>
          <a:blip r:embed="rId4"/>
          <a:stretch>
            <a:fillRect/>
          </a:stretch>
        </p:blipFill>
        <p:spPr>
          <a:xfrm rot="5400000">
            <a:off x="3569967" y="703701"/>
            <a:ext cx="1800000" cy="2650909"/>
          </a:xfrm>
          <a:prstGeom prst="rect">
            <a:avLst/>
          </a:prstGeom>
        </p:spPr>
      </p:pic>
      <p:pic>
        <p:nvPicPr>
          <p:cNvPr id="11" name="Picture 10"/>
          <p:cNvPicPr>
            <a:picLocks noChangeAspect="1"/>
          </p:cNvPicPr>
          <p:nvPr/>
        </p:nvPicPr>
        <p:blipFill>
          <a:blip r:embed="rId5"/>
          <a:stretch>
            <a:fillRect/>
          </a:stretch>
        </p:blipFill>
        <p:spPr>
          <a:xfrm rot="5400000">
            <a:off x="6104864" y="703701"/>
            <a:ext cx="1800000" cy="2650909"/>
          </a:xfrm>
          <a:prstGeom prst="rect">
            <a:avLst/>
          </a:prstGeom>
        </p:spPr>
      </p:pic>
      <p:pic>
        <p:nvPicPr>
          <p:cNvPr id="12" name="Picture 11"/>
          <p:cNvPicPr>
            <a:picLocks noChangeAspect="1"/>
          </p:cNvPicPr>
          <p:nvPr/>
        </p:nvPicPr>
        <p:blipFill>
          <a:blip r:embed="rId6"/>
          <a:stretch>
            <a:fillRect/>
          </a:stretch>
        </p:blipFill>
        <p:spPr>
          <a:xfrm rot="5400000">
            <a:off x="1019999" y="2503701"/>
            <a:ext cx="1800000" cy="2650909"/>
          </a:xfrm>
          <a:prstGeom prst="rect">
            <a:avLst/>
          </a:prstGeom>
        </p:spPr>
      </p:pic>
      <p:pic>
        <p:nvPicPr>
          <p:cNvPr id="13" name="Picture 12"/>
          <p:cNvPicPr>
            <a:picLocks noChangeAspect="1"/>
          </p:cNvPicPr>
          <p:nvPr/>
        </p:nvPicPr>
        <p:blipFill>
          <a:blip r:embed="rId7"/>
          <a:stretch>
            <a:fillRect/>
          </a:stretch>
        </p:blipFill>
        <p:spPr>
          <a:xfrm rot="5400000">
            <a:off x="3569966" y="2503703"/>
            <a:ext cx="1800000" cy="2650909"/>
          </a:xfrm>
          <a:prstGeom prst="rect">
            <a:avLst/>
          </a:prstGeom>
        </p:spPr>
      </p:pic>
      <p:pic>
        <p:nvPicPr>
          <p:cNvPr id="14" name="Picture 13"/>
          <p:cNvPicPr>
            <a:picLocks noChangeAspect="1"/>
          </p:cNvPicPr>
          <p:nvPr/>
        </p:nvPicPr>
        <p:blipFill>
          <a:blip r:embed="rId8"/>
          <a:stretch>
            <a:fillRect/>
          </a:stretch>
        </p:blipFill>
        <p:spPr>
          <a:xfrm rot="5400000">
            <a:off x="6104864" y="2503702"/>
            <a:ext cx="1800000" cy="2650909"/>
          </a:xfrm>
          <a:prstGeom prst="rect">
            <a:avLst/>
          </a:prstGeom>
        </p:spPr>
      </p:pic>
      <p:pic>
        <p:nvPicPr>
          <p:cNvPr id="15" name="Picture 14"/>
          <p:cNvPicPr>
            <a:picLocks noChangeAspect="1"/>
          </p:cNvPicPr>
          <p:nvPr/>
        </p:nvPicPr>
        <p:blipFill>
          <a:blip r:embed="rId9"/>
          <a:stretch>
            <a:fillRect/>
          </a:stretch>
        </p:blipFill>
        <p:spPr>
          <a:xfrm rot="5400000">
            <a:off x="1020000" y="4303703"/>
            <a:ext cx="1800000" cy="2650909"/>
          </a:xfrm>
          <a:prstGeom prst="rect">
            <a:avLst/>
          </a:prstGeom>
        </p:spPr>
      </p:pic>
      <p:pic>
        <p:nvPicPr>
          <p:cNvPr id="16" name="Picture 15"/>
          <p:cNvPicPr>
            <a:picLocks noChangeAspect="1"/>
          </p:cNvPicPr>
          <p:nvPr/>
        </p:nvPicPr>
        <p:blipFill>
          <a:blip r:embed="rId10"/>
          <a:stretch>
            <a:fillRect/>
          </a:stretch>
        </p:blipFill>
        <p:spPr>
          <a:xfrm rot="5400000">
            <a:off x="3569965" y="4303704"/>
            <a:ext cx="1800000" cy="2650909"/>
          </a:xfrm>
          <a:prstGeom prst="rect">
            <a:avLst/>
          </a:prstGeom>
        </p:spPr>
      </p:pic>
      <p:pic>
        <p:nvPicPr>
          <p:cNvPr id="20" name="Picture 19"/>
          <p:cNvPicPr>
            <a:picLocks noChangeAspect="1"/>
          </p:cNvPicPr>
          <p:nvPr/>
        </p:nvPicPr>
        <p:blipFill>
          <a:blip r:embed="rId11"/>
          <a:stretch>
            <a:fillRect/>
          </a:stretch>
        </p:blipFill>
        <p:spPr>
          <a:xfrm rot="5400000">
            <a:off x="6104864" y="4303704"/>
            <a:ext cx="1800000" cy="2650909"/>
          </a:xfrm>
          <a:prstGeom prst="rect">
            <a:avLst/>
          </a:prstGeom>
        </p:spPr>
      </p:pic>
      <p:cxnSp>
        <p:nvCxnSpPr>
          <p:cNvPr id="23" name="Straight Arrow Connector 22"/>
          <p:cNvCxnSpPr/>
          <p:nvPr/>
        </p:nvCxnSpPr>
        <p:spPr>
          <a:xfrm>
            <a:off x="7906335"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373408"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793907"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7865382"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346981"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298200" y="310264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389697"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849618"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276759" y="131838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125099" y="1862082"/>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35" name="TextBox 34"/>
          <p:cNvSpPr txBox="1"/>
          <p:nvPr/>
        </p:nvSpPr>
        <p:spPr>
          <a:xfrm>
            <a:off x="817489" y="6003547"/>
            <a:ext cx="8558627" cy="369332"/>
          </a:xfrm>
          <a:prstGeom prst="rect">
            <a:avLst/>
          </a:prstGeom>
          <a:noFill/>
        </p:spPr>
        <p:txBody>
          <a:bodyPr wrap="square" rtlCol="0">
            <a:spAutoFit/>
          </a:bodyPr>
          <a:lstStyle/>
          <a:p>
            <a:r>
              <a:rPr lang="en-US" dirty="0" smtClean="0"/>
              <a:t>0.99 		           0.99                                 0.99</a:t>
            </a:r>
            <a:endParaRPr lang="en-US" dirty="0"/>
          </a:p>
        </p:txBody>
      </p:sp>
      <p:sp>
        <p:nvSpPr>
          <p:cNvPr id="36" name="TextBox 35"/>
          <p:cNvSpPr txBox="1"/>
          <p:nvPr/>
        </p:nvSpPr>
        <p:spPr>
          <a:xfrm>
            <a:off x="830061" y="4221902"/>
            <a:ext cx="8558627" cy="369332"/>
          </a:xfrm>
          <a:prstGeom prst="rect">
            <a:avLst/>
          </a:prstGeom>
          <a:noFill/>
        </p:spPr>
        <p:txBody>
          <a:bodyPr wrap="square" rtlCol="0">
            <a:spAutoFit/>
          </a:bodyPr>
          <a:lstStyle/>
          <a:p>
            <a:r>
              <a:rPr lang="en-US" dirty="0" smtClean="0"/>
              <a:t>0.4  		           0.925                               0.925</a:t>
            </a:r>
            <a:endParaRPr lang="en-US" dirty="0"/>
          </a:p>
        </p:txBody>
      </p:sp>
      <p:sp>
        <p:nvSpPr>
          <p:cNvPr id="37" name="TextBox 36"/>
          <p:cNvSpPr txBox="1"/>
          <p:nvPr/>
        </p:nvSpPr>
        <p:spPr>
          <a:xfrm>
            <a:off x="841713" y="2393653"/>
            <a:ext cx="8558627" cy="369332"/>
          </a:xfrm>
          <a:prstGeom prst="rect">
            <a:avLst/>
          </a:prstGeom>
          <a:noFill/>
        </p:spPr>
        <p:txBody>
          <a:bodyPr wrap="square" rtlCol="0">
            <a:spAutoFit/>
          </a:bodyPr>
          <a:lstStyle/>
          <a:p>
            <a:r>
              <a:rPr lang="en-US" dirty="0" smtClean="0"/>
              <a:t>0.4  		           0.4                                   0.4</a:t>
            </a:r>
            <a:endParaRPr lang="en-US" dirty="0"/>
          </a:p>
        </p:txBody>
      </p:sp>
      <p:sp>
        <p:nvSpPr>
          <p:cNvPr id="18" name="TextBox 17"/>
          <p:cNvSpPr txBox="1"/>
          <p:nvPr/>
        </p:nvSpPr>
        <p:spPr>
          <a:xfrm>
            <a:off x="8029577" y="3468016"/>
            <a:ext cx="1295320" cy="1477328"/>
          </a:xfrm>
          <a:prstGeom prst="rect">
            <a:avLst/>
          </a:prstGeom>
          <a:noFill/>
        </p:spPr>
        <p:txBody>
          <a:bodyPr wrap="square" rtlCol="0">
            <a:spAutoFit/>
          </a:bodyPr>
          <a:lstStyle/>
          <a:p>
            <a:r>
              <a:rPr lang="en-US" dirty="0" smtClean="0"/>
              <a:t>Numbers represent cuts used in the analysis</a:t>
            </a:r>
            <a:endParaRPr lang="en-US" dirty="0"/>
          </a:p>
        </p:txBody>
      </p:sp>
      <p:sp>
        <p:nvSpPr>
          <p:cNvPr id="3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89</a:t>
            </a:fld>
            <a:endParaRPr lang="en-US" dirty="0"/>
          </a:p>
        </p:txBody>
      </p:sp>
    </p:spTree>
    <p:extLst>
      <p:ext uri="{BB962C8B-B14F-4D97-AF65-F5344CB8AC3E}">
        <p14:creationId xmlns:p14="http://schemas.microsoft.com/office/powerpoint/2010/main" val="14039390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016758"/>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889487220"/>
              </p:ext>
            </p:extLst>
          </p:nvPr>
        </p:nvGraphicFramePr>
        <p:xfrm>
          <a:off x="3338513" y="4624388"/>
          <a:ext cx="3262312" cy="1495425"/>
        </p:xfrm>
        <a:graphic>
          <a:graphicData uri="http://schemas.openxmlformats.org/presentationml/2006/ole">
            <mc:AlternateContent xmlns:mc="http://schemas.openxmlformats.org/markup-compatibility/2006">
              <mc:Choice xmlns:v="urn:schemas-microsoft-com:vml" Requires="v">
                <p:oleObj spid="_x0000_s11319" name="Equation" r:id="rId5" imgW="1828800" imgH="838200" progId="Equation.3">
                  <p:embed/>
                </p:oleObj>
              </mc:Choice>
              <mc:Fallback>
                <p:oleObj name="Equation" r:id="rId5" imgW="1828800" imgH="838200" progId="Equation.3">
                  <p:embed/>
                  <p:pic>
                    <p:nvPicPr>
                      <p:cNvPr id="0" name=""/>
                      <p:cNvPicPr/>
                      <p:nvPr/>
                    </p:nvPicPr>
                    <p:blipFill>
                      <a:blip r:embed="rId6"/>
                      <a:stretch>
                        <a:fillRect/>
                      </a:stretch>
                    </p:blipFill>
                    <p:spPr>
                      <a:xfrm>
                        <a:off x="3338513" y="4624388"/>
                        <a:ext cx="3262312" cy="1495425"/>
                      </a:xfrm>
                      <a:prstGeom prst="rect">
                        <a:avLst/>
                      </a:prstGeom>
                    </p:spPr>
                  </p:pic>
                </p:oleObj>
              </mc:Fallback>
            </mc:AlternateContent>
          </a:graphicData>
        </a:graphic>
      </p:graphicFrame>
    </p:spTree>
    <p:extLst>
      <p:ext uri="{BB962C8B-B14F-4D97-AF65-F5344CB8AC3E}">
        <p14:creationId xmlns:p14="http://schemas.microsoft.com/office/powerpoint/2010/main" val="24879935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84258" y="127188"/>
            <a:ext cx="7756305" cy="990600"/>
          </a:xfrm>
        </p:spPr>
        <p:txBody>
          <a:bodyPr>
            <a:noAutofit/>
          </a:bodyPr>
          <a:lstStyle/>
          <a:p>
            <a:r>
              <a:rPr lang="en-US" sz="4400" b="1" dirty="0" err="1" smtClean="0">
                <a:solidFill>
                  <a:srgbClr val="000090"/>
                </a:solidFill>
                <a:ea typeface="Arial"/>
                <a:cs typeface="Arial"/>
                <a:sym typeface="Arial"/>
              </a:rPr>
              <a:t>Muon</a:t>
            </a:r>
            <a:r>
              <a:rPr lang="en-US" sz="4400" b="1" dirty="0" smtClean="0">
                <a:solidFill>
                  <a:srgbClr val="000090"/>
                </a:solidFill>
                <a:ea typeface="Arial"/>
                <a:cs typeface="Arial"/>
                <a:sym typeface="Arial"/>
              </a:rPr>
              <a:t> channel</a:t>
            </a:r>
            <a:endParaRPr lang="en-US" sz="4400" b="1" dirty="0">
              <a:solidFill>
                <a:srgbClr val="000090"/>
              </a:solidFill>
            </a:endParaRPr>
          </a:p>
        </p:txBody>
      </p:sp>
      <p:pic>
        <p:nvPicPr>
          <p:cNvPr id="2" name="Picture 1"/>
          <p:cNvPicPr>
            <a:picLocks noChangeAspect="1"/>
          </p:cNvPicPr>
          <p:nvPr/>
        </p:nvPicPr>
        <p:blipFill>
          <a:blip r:embed="rId3"/>
          <a:stretch>
            <a:fillRect/>
          </a:stretch>
        </p:blipFill>
        <p:spPr>
          <a:xfrm rot="5400000">
            <a:off x="748739" y="764100"/>
            <a:ext cx="1800000" cy="2650909"/>
          </a:xfrm>
          <a:prstGeom prst="rect">
            <a:avLst/>
          </a:prstGeom>
        </p:spPr>
      </p:pic>
      <p:pic>
        <p:nvPicPr>
          <p:cNvPr id="17" name="Picture 16"/>
          <p:cNvPicPr>
            <a:picLocks noChangeAspect="1"/>
          </p:cNvPicPr>
          <p:nvPr/>
        </p:nvPicPr>
        <p:blipFill>
          <a:blip r:embed="rId4"/>
          <a:stretch>
            <a:fillRect/>
          </a:stretch>
        </p:blipFill>
        <p:spPr>
          <a:xfrm rot="5400000">
            <a:off x="3399649" y="764099"/>
            <a:ext cx="1800000" cy="2650909"/>
          </a:xfrm>
          <a:prstGeom prst="rect">
            <a:avLst/>
          </a:prstGeom>
        </p:spPr>
      </p:pic>
      <p:pic>
        <p:nvPicPr>
          <p:cNvPr id="18" name="Picture 17"/>
          <p:cNvPicPr>
            <a:picLocks noChangeAspect="1"/>
          </p:cNvPicPr>
          <p:nvPr/>
        </p:nvPicPr>
        <p:blipFill>
          <a:blip r:embed="rId5"/>
          <a:stretch>
            <a:fillRect/>
          </a:stretch>
        </p:blipFill>
        <p:spPr>
          <a:xfrm rot="5400000">
            <a:off x="6050559" y="764098"/>
            <a:ext cx="1800000" cy="2650909"/>
          </a:xfrm>
          <a:prstGeom prst="rect">
            <a:avLst/>
          </a:prstGeom>
        </p:spPr>
      </p:pic>
      <p:pic>
        <p:nvPicPr>
          <p:cNvPr id="19" name="Picture 18"/>
          <p:cNvPicPr>
            <a:picLocks noChangeAspect="1"/>
          </p:cNvPicPr>
          <p:nvPr/>
        </p:nvPicPr>
        <p:blipFill>
          <a:blip r:embed="rId6"/>
          <a:stretch>
            <a:fillRect/>
          </a:stretch>
        </p:blipFill>
        <p:spPr>
          <a:xfrm rot="5400000">
            <a:off x="748738" y="2564102"/>
            <a:ext cx="1800000" cy="2650909"/>
          </a:xfrm>
          <a:prstGeom prst="rect">
            <a:avLst/>
          </a:prstGeom>
        </p:spPr>
      </p:pic>
      <p:pic>
        <p:nvPicPr>
          <p:cNvPr id="21" name="Picture 20"/>
          <p:cNvPicPr>
            <a:picLocks noChangeAspect="1"/>
          </p:cNvPicPr>
          <p:nvPr/>
        </p:nvPicPr>
        <p:blipFill>
          <a:blip r:embed="rId7"/>
          <a:stretch>
            <a:fillRect/>
          </a:stretch>
        </p:blipFill>
        <p:spPr>
          <a:xfrm rot="5400000">
            <a:off x="3399649" y="2564101"/>
            <a:ext cx="1800000" cy="2650909"/>
          </a:xfrm>
          <a:prstGeom prst="rect">
            <a:avLst/>
          </a:prstGeom>
        </p:spPr>
      </p:pic>
      <p:pic>
        <p:nvPicPr>
          <p:cNvPr id="22" name="Picture 21"/>
          <p:cNvPicPr>
            <a:picLocks noChangeAspect="1"/>
          </p:cNvPicPr>
          <p:nvPr/>
        </p:nvPicPr>
        <p:blipFill>
          <a:blip r:embed="rId8"/>
          <a:stretch>
            <a:fillRect/>
          </a:stretch>
        </p:blipFill>
        <p:spPr>
          <a:xfrm rot="5400000">
            <a:off x="6050558" y="2564099"/>
            <a:ext cx="1800000" cy="2650909"/>
          </a:xfrm>
          <a:prstGeom prst="rect">
            <a:avLst/>
          </a:prstGeom>
        </p:spPr>
      </p:pic>
      <p:pic>
        <p:nvPicPr>
          <p:cNvPr id="23" name="Picture 22"/>
          <p:cNvPicPr>
            <a:picLocks noChangeAspect="1"/>
          </p:cNvPicPr>
          <p:nvPr/>
        </p:nvPicPr>
        <p:blipFill>
          <a:blip r:embed="rId9"/>
          <a:stretch>
            <a:fillRect/>
          </a:stretch>
        </p:blipFill>
        <p:spPr>
          <a:xfrm rot="5400000">
            <a:off x="748737" y="4408756"/>
            <a:ext cx="1800000" cy="2650909"/>
          </a:xfrm>
          <a:prstGeom prst="rect">
            <a:avLst/>
          </a:prstGeom>
        </p:spPr>
      </p:pic>
      <p:pic>
        <p:nvPicPr>
          <p:cNvPr id="24" name="Picture 23"/>
          <p:cNvPicPr>
            <a:picLocks noChangeAspect="1"/>
          </p:cNvPicPr>
          <p:nvPr/>
        </p:nvPicPr>
        <p:blipFill>
          <a:blip r:embed="rId10"/>
          <a:stretch>
            <a:fillRect/>
          </a:stretch>
        </p:blipFill>
        <p:spPr>
          <a:xfrm rot="5400000">
            <a:off x="3399649" y="4408757"/>
            <a:ext cx="1800000" cy="2650909"/>
          </a:xfrm>
          <a:prstGeom prst="rect">
            <a:avLst/>
          </a:prstGeom>
        </p:spPr>
      </p:pic>
      <p:pic>
        <p:nvPicPr>
          <p:cNvPr id="25" name="Picture 24"/>
          <p:cNvPicPr>
            <a:picLocks noChangeAspect="1"/>
          </p:cNvPicPr>
          <p:nvPr/>
        </p:nvPicPr>
        <p:blipFill>
          <a:blip r:embed="rId11"/>
          <a:stretch>
            <a:fillRect/>
          </a:stretch>
        </p:blipFill>
        <p:spPr>
          <a:xfrm rot="5400000">
            <a:off x="6050557" y="4408756"/>
            <a:ext cx="1800000" cy="2650909"/>
          </a:xfrm>
          <a:prstGeom prst="rect">
            <a:avLst/>
          </a:prstGeom>
        </p:spPr>
      </p:pic>
      <p:cxnSp>
        <p:nvCxnSpPr>
          <p:cNvPr id="26" name="Straight Arrow Connector 25"/>
          <p:cNvCxnSpPr/>
          <p:nvPr/>
        </p:nvCxnSpPr>
        <p:spPr>
          <a:xfrm>
            <a:off x="7842702"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191974"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554595"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20000" y="317068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8372" y="3189521"/>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38469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609898" y="135240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961645" y="3178181"/>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2486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26189" y="6085104"/>
            <a:ext cx="8558627" cy="369332"/>
          </a:xfrm>
          <a:prstGeom prst="rect">
            <a:avLst/>
          </a:prstGeom>
          <a:noFill/>
        </p:spPr>
        <p:txBody>
          <a:bodyPr wrap="square" rtlCol="0">
            <a:spAutoFit/>
          </a:bodyPr>
          <a:lstStyle/>
          <a:p>
            <a:r>
              <a:rPr lang="en-US" dirty="0" smtClean="0"/>
              <a:t>0.99 		              0.99                                  0.99</a:t>
            </a:r>
            <a:endParaRPr lang="en-US" dirty="0"/>
          </a:p>
        </p:txBody>
      </p:sp>
      <p:sp>
        <p:nvSpPr>
          <p:cNvPr id="34" name="TextBox 33"/>
          <p:cNvSpPr txBox="1"/>
          <p:nvPr/>
        </p:nvSpPr>
        <p:spPr>
          <a:xfrm>
            <a:off x="538761" y="4268506"/>
            <a:ext cx="8558627" cy="369332"/>
          </a:xfrm>
          <a:prstGeom prst="rect">
            <a:avLst/>
          </a:prstGeom>
          <a:noFill/>
        </p:spPr>
        <p:txBody>
          <a:bodyPr wrap="square" rtlCol="0">
            <a:spAutoFit/>
          </a:bodyPr>
          <a:lstStyle/>
          <a:p>
            <a:r>
              <a:rPr lang="en-US" dirty="0" smtClean="0"/>
              <a:t>0.7  		             0.7                                     0.7</a:t>
            </a:r>
            <a:endParaRPr lang="en-US" dirty="0"/>
          </a:p>
        </p:txBody>
      </p:sp>
      <p:sp>
        <p:nvSpPr>
          <p:cNvPr id="38" name="TextBox 37"/>
          <p:cNvSpPr txBox="1"/>
          <p:nvPr/>
        </p:nvSpPr>
        <p:spPr>
          <a:xfrm>
            <a:off x="538761" y="2440257"/>
            <a:ext cx="8558627" cy="369332"/>
          </a:xfrm>
          <a:prstGeom prst="rect">
            <a:avLst/>
          </a:prstGeom>
          <a:noFill/>
        </p:spPr>
        <p:txBody>
          <a:bodyPr wrap="square" rtlCol="0">
            <a:spAutoFit/>
          </a:bodyPr>
          <a:lstStyle/>
          <a:p>
            <a:r>
              <a:rPr lang="en-US" dirty="0" smtClean="0"/>
              <a:t>0.1  		             0.1                                     0.7</a:t>
            </a:r>
            <a:endParaRPr lang="en-US" dirty="0"/>
          </a:p>
        </p:txBody>
      </p:sp>
      <p:sp>
        <p:nvSpPr>
          <p:cNvPr id="39" name="TextBox 38"/>
          <p:cNvSpPr txBox="1"/>
          <p:nvPr/>
        </p:nvSpPr>
        <p:spPr>
          <a:xfrm>
            <a:off x="8189136" y="3135850"/>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4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90</a:t>
            </a:fld>
            <a:endParaRPr lang="en-US" dirty="0"/>
          </a:p>
        </p:txBody>
      </p:sp>
    </p:spTree>
    <p:extLst>
      <p:ext uri="{BB962C8B-B14F-4D97-AF65-F5344CB8AC3E}">
        <p14:creationId xmlns:p14="http://schemas.microsoft.com/office/powerpoint/2010/main" val="71090627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a:t>
            </a:r>
            <a:r>
              <a:rPr lang="en-US" sz="4400" b="1" dirty="0">
                <a:solidFill>
                  <a:srgbClr val="000090"/>
                </a:solidFill>
                <a:ea typeface="Arial"/>
                <a:cs typeface="Arial"/>
                <a:sym typeface="Arial"/>
              </a:rPr>
              <a:t>e</a:t>
            </a:r>
            <a:r>
              <a:rPr lang="en-US" sz="4400" b="1" dirty="0" smtClean="0">
                <a:solidFill>
                  <a:srgbClr val="000090"/>
                </a:solidFill>
                <a:ea typeface="Arial"/>
                <a:cs typeface="Arial"/>
                <a:sym typeface="Arial"/>
              </a:rPr>
              <a:t>fficiency</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91</a:t>
            </a:fld>
            <a:endParaRPr lang="en-US" dirty="0"/>
          </a:p>
        </p:txBody>
      </p:sp>
      <p:sp>
        <p:nvSpPr>
          <p:cNvPr id="6" name="Rectangle 5"/>
          <p:cNvSpPr/>
          <p:nvPr/>
        </p:nvSpPr>
        <p:spPr>
          <a:xfrm>
            <a:off x="603456" y="1298750"/>
            <a:ext cx="8201854" cy="707886"/>
          </a:xfrm>
          <a:prstGeom prst="rect">
            <a:avLst/>
          </a:prstGeom>
        </p:spPr>
        <p:txBody>
          <a:bodyPr wrap="square">
            <a:spAutoFit/>
          </a:bodyPr>
          <a:lstStyle/>
          <a:p>
            <a:r>
              <a:rPr lang="en-US" sz="2400" baseline="30000" dirty="0"/>
              <a:t>Efficiency of the BDT selection in two mass regions and for two channels: </a:t>
            </a:r>
            <a:r>
              <a:rPr lang="en-US" sz="2400" baseline="30000" dirty="0" err="1"/>
              <a:t>ee</a:t>
            </a:r>
            <a:r>
              <a:rPr lang="en-US" sz="2400" baseline="30000" dirty="0"/>
              <a:t> channel (top) and </a:t>
            </a:r>
            <a:r>
              <a:rPr lang="en-US" sz="2400" baseline="30000" dirty="0" err="1"/>
              <a:t>μμ</a:t>
            </a:r>
            <a:r>
              <a:rPr lang="en-US" sz="2400" baseline="30000" dirty="0"/>
              <a:t> channel (bottom)</a:t>
            </a:r>
            <a:r>
              <a:rPr lang="en-US" sz="2400" baseline="30000" dirty="0" smtClean="0"/>
              <a:t>. BDT selection at 300</a:t>
            </a:r>
            <a:r>
              <a:rPr lang="en-US" sz="2400" dirty="0" smtClean="0"/>
              <a:t> </a:t>
            </a:r>
            <a:r>
              <a:rPr lang="en-US" sz="2400" baseline="30000" dirty="0" err="1" smtClean="0"/>
              <a:t>GeV</a:t>
            </a:r>
            <a:r>
              <a:rPr lang="en-US" sz="2400" dirty="0" smtClean="0"/>
              <a:t> </a:t>
            </a:r>
            <a:r>
              <a:rPr lang="en-US" sz="2400" baseline="30000" dirty="0" smtClean="0"/>
              <a:t>is 0.4(</a:t>
            </a:r>
            <a:r>
              <a:rPr lang="en-US" sz="2400" baseline="30000" dirty="0" err="1" smtClean="0"/>
              <a:t>ee</a:t>
            </a:r>
            <a:r>
              <a:rPr lang="en-US" sz="2400" baseline="30000" dirty="0" smtClean="0"/>
              <a:t>) and 0.7(</a:t>
            </a:r>
            <a:r>
              <a:rPr lang="en-US" sz="2400" baseline="30000" dirty="0" err="1"/>
              <a:t>μμ</a:t>
            </a:r>
            <a:r>
              <a:rPr lang="en-US" sz="2400" baseline="30000" dirty="0" smtClean="0"/>
              <a:t>)</a:t>
            </a:r>
            <a:endParaRPr lang="en-US" sz="2400" dirty="0"/>
          </a:p>
        </p:txBody>
      </p:sp>
      <p:pic>
        <p:nvPicPr>
          <p:cNvPr id="8" name="Picture 7" descr="Screenshot 2019-07-05 at 14.54.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86" y="1994766"/>
            <a:ext cx="7864251" cy="4820263"/>
          </a:xfrm>
          <a:prstGeom prst="rect">
            <a:avLst/>
          </a:prstGeom>
        </p:spPr>
      </p:pic>
    </p:spTree>
    <p:extLst>
      <p:ext uri="{BB962C8B-B14F-4D97-AF65-F5344CB8AC3E}">
        <p14:creationId xmlns:p14="http://schemas.microsoft.com/office/powerpoint/2010/main" val="370735279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1851" y="426852"/>
            <a:ext cx="7756305" cy="990600"/>
          </a:xfrm>
        </p:spPr>
        <p:txBody>
          <a:bodyPr>
            <a:noAutofit/>
          </a:bodyPr>
          <a:lstStyle/>
          <a:p>
            <a:r>
              <a:rPr lang="en-US" sz="4400" b="1" dirty="0" smtClean="0">
                <a:solidFill>
                  <a:srgbClr val="000090"/>
                </a:solidFill>
                <a:ea typeface="Arial"/>
                <a:cs typeface="Arial"/>
                <a:sym typeface="Arial"/>
              </a:rPr>
              <a:t>Expected event yield</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92</a:t>
            </a:fld>
            <a:endParaRPr lang="en-US" dirty="0"/>
          </a:p>
        </p:txBody>
      </p:sp>
      <p:sp>
        <p:nvSpPr>
          <p:cNvPr id="5" name="Rectangle 4"/>
          <p:cNvSpPr/>
          <p:nvPr/>
        </p:nvSpPr>
        <p:spPr>
          <a:xfrm>
            <a:off x="505568" y="1350150"/>
            <a:ext cx="8299741" cy="830997"/>
          </a:xfrm>
          <a:prstGeom prst="rect">
            <a:avLst/>
          </a:prstGeom>
        </p:spPr>
        <p:txBody>
          <a:bodyPr wrap="square">
            <a:spAutoFit/>
          </a:bodyPr>
          <a:lstStyle/>
          <a:p>
            <a:r>
              <a:rPr lang="en-US" sz="2400" baseline="30000" dirty="0"/>
              <a:t>Expected event yields and observed data counts in the SR, split by channel. </a:t>
            </a:r>
            <a:r>
              <a:rPr lang="en-US" sz="2400" baseline="30000" dirty="0" smtClean="0"/>
              <a:t/>
            </a:r>
            <a:br>
              <a:rPr lang="en-US" sz="2400" baseline="30000" dirty="0" smtClean="0"/>
            </a:br>
            <a:r>
              <a:rPr lang="en-US" sz="2400" baseline="30000" dirty="0" smtClean="0"/>
              <a:t>300 </a:t>
            </a:r>
            <a:r>
              <a:rPr lang="en-US" sz="2400" baseline="30000" dirty="0" err="1"/>
              <a:t>GeV</a:t>
            </a:r>
            <a:r>
              <a:rPr lang="en-US" sz="2400" baseline="30000" dirty="0"/>
              <a:t> graviton mass hypothesis. </a:t>
            </a:r>
            <a:r>
              <a:rPr lang="en-US" sz="2400" baseline="30000" dirty="0" smtClean="0"/>
              <a:t/>
            </a:r>
            <a:br>
              <a:rPr lang="en-US" sz="2400" baseline="30000" dirty="0" smtClean="0"/>
            </a:br>
            <a:r>
              <a:rPr lang="en-US" sz="2400" baseline="30000" dirty="0" smtClean="0"/>
              <a:t>Signal </a:t>
            </a:r>
            <a:r>
              <a:rPr lang="en-US" sz="2400" baseline="30000" dirty="0"/>
              <a:t>is normalized to </a:t>
            </a:r>
            <a:r>
              <a:rPr lang="en-US" sz="2400" baseline="30000" dirty="0" smtClean="0"/>
              <a:t>1 </a:t>
            </a:r>
            <a:r>
              <a:rPr lang="en-US" sz="2400" baseline="30000" dirty="0" err="1"/>
              <a:t>pb</a:t>
            </a:r>
            <a:r>
              <a:rPr lang="en-US" sz="2400" baseline="30000" dirty="0"/>
              <a:t> cross section. BDT selection is 0.4 for the </a:t>
            </a:r>
            <a:r>
              <a:rPr lang="en-US" sz="2400" baseline="30000" dirty="0" err="1" smtClean="0"/>
              <a:t>ee</a:t>
            </a:r>
            <a:r>
              <a:rPr lang="en-US" sz="2400" baseline="30000" dirty="0" smtClean="0"/>
              <a:t>, </a:t>
            </a:r>
            <a:r>
              <a:rPr lang="en-US" sz="2400" baseline="30000" dirty="0"/>
              <a:t>and 0.7 for </a:t>
            </a:r>
            <a:r>
              <a:rPr lang="en-US" sz="2400" baseline="30000" dirty="0" err="1" smtClean="0"/>
              <a:t>μμ</a:t>
            </a:r>
            <a:r>
              <a:rPr lang="en-US" sz="2400" baseline="30000" dirty="0"/>
              <a:t>.</a:t>
            </a:r>
            <a:endParaRPr lang="en-US" sz="2400" dirty="0"/>
          </a:p>
        </p:txBody>
      </p:sp>
      <p:pic>
        <p:nvPicPr>
          <p:cNvPr id="2" name="Picture 1" descr="Screenshot 2019-07-05 at 14.3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938" y="2457128"/>
            <a:ext cx="6100934" cy="3694533"/>
          </a:xfrm>
          <a:prstGeom prst="rect">
            <a:avLst/>
          </a:prstGeom>
        </p:spPr>
      </p:pic>
    </p:spTree>
    <p:extLst>
      <p:ext uri="{BB962C8B-B14F-4D97-AF65-F5344CB8AC3E}">
        <p14:creationId xmlns:p14="http://schemas.microsoft.com/office/powerpoint/2010/main" val="347567441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Systematics: impacts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93</a:t>
            </a:fld>
            <a:endParaRPr lang="en-US" dirty="0"/>
          </a:p>
        </p:txBody>
      </p:sp>
      <p:pic>
        <p:nvPicPr>
          <p:cNvPr id="2" name="Picture 1"/>
          <p:cNvPicPr>
            <a:picLocks noChangeAspect="1"/>
          </p:cNvPicPr>
          <p:nvPr/>
        </p:nvPicPr>
        <p:blipFill>
          <a:blip r:embed="rId3"/>
          <a:stretch>
            <a:fillRect/>
          </a:stretch>
        </p:blipFill>
        <p:spPr>
          <a:xfrm rot="5400000">
            <a:off x="1740508" y="350762"/>
            <a:ext cx="5636381" cy="6858000"/>
          </a:xfrm>
          <a:prstGeom prst="rect">
            <a:avLst/>
          </a:prstGeom>
        </p:spPr>
      </p:pic>
    </p:spTree>
    <p:extLst>
      <p:ext uri="{BB962C8B-B14F-4D97-AF65-F5344CB8AC3E}">
        <p14:creationId xmlns:p14="http://schemas.microsoft.com/office/powerpoint/2010/main" val="365991366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4130" y="166790"/>
            <a:ext cx="8890288" cy="990600"/>
          </a:xfrm>
        </p:spPr>
        <p:txBody>
          <a:bodyPr>
            <a:normAutofit/>
          </a:bodyPr>
          <a:lstStyle/>
          <a:p>
            <a:r>
              <a:rPr lang="en-US" b="1" dirty="0" smtClean="0">
                <a:solidFill>
                  <a:srgbClr val="000090"/>
                </a:solidFill>
              </a:rPr>
              <a:t>Leading </a:t>
            </a:r>
            <a:r>
              <a:rPr lang="en-US" b="1" dirty="0">
                <a:solidFill>
                  <a:srgbClr val="000090"/>
                </a:solidFill>
              </a:rPr>
              <a:t>systematic </a:t>
            </a:r>
            <a:r>
              <a:rPr lang="en-US" b="1" dirty="0" smtClean="0">
                <a:solidFill>
                  <a:srgbClr val="000090"/>
                </a:solidFill>
              </a:rPr>
              <a:t>uncertainties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94</a:t>
            </a:fld>
            <a:endParaRPr lang="en-US" dirty="0"/>
          </a:p>
        </p:txBody>
      </p:sp>
      <p:sp>
        <p:nvSpPr>
          <p:cNvPr id="3" name="Rectangle 2"/>
          <p:cNvSpPr/>
          <p:nvPr/>
        </p:nvSpPr>
        <p:spPr>
          <a:xfrm>
            <a:off x="588662" y="1645206"/>
            <a:ext cx="781943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and background processes, </a:t>
            </a:r>
            <a:r>
              <a:rPr lang="en-US" sz="2400" baseline="30000" dirty="0" err="1"/>
              <a:t>ee</a:t>
            </a:r>
            <a:r>
              <a:rPr lang="en-US" sz="2400" baseline="30000" dirty="0"/>
              <a:t> channel, 300 </a:t>
            </a:r>
            <a:r>
              <a:rPr lang="en-US" sz="2400" baseline="30000" dirty="0" err="1"/>
              <a:t>GeV</a:t>
            </a:r>
            <a:r>
              <a:rPr lang="en-US" sz="2400" baseline="30000" dirty="0"/>
              <a:t> graviton mass hypothesis.</a:t>
            </a:r>
            <a:endParaRPr lang="en-US" sz="2400" dirty="0"/>
          </a:p>
        </p:txBody>
      </p:sp>
      <p:sp>
        <p:nvSpPr>
          <p:cNvPr id="4" name="Rectangle 3"/>
          <p:cNvSpPr/>
          <p:nvPr/>
        </p:nvSpPr>
        <p:spPr>
          <a:xfrm>
            <a:off x="588662" y="3766411"/>
            <a:ext cx="877159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t>
            </a:r>
            <a:r>
              <a:rPr lang="en-US" sz="2400" baseline="30000" dirty="0" smtClean="0"/>
              <a:t/>
            </a:r>
            <a:br>
              <a:rPr lang="en-US" sz="2400" baseline="30000" dirty="0" smtClean="0"/>
            </a:br>
            <a:r>
              <a:rPr lang="en-US" sz="2400" baseline="30000" dirty="0" smtClean="0"/>
              <a:t>and </a:t>
            </a:r>
            <a:r>
              <a:rPr lang="en-US" sz="2400" baseline="30000" dirty="0"/>
              <a:t>background processes, </a:t>
            </a:r>
            <a:r>
              <a:rPr lang="en-US" sz="2400" baseline="30000" dirty="0" err="1"/>
              <a:t>μμ</a:t>
            </a:r>
            <a:r>
              <a:rPr lang="en-US" sz="2400" baseline="30000" dirty="0"/>
              <a:t> channel, 300 </a:t>
            </a:r>
            <a:r>
              <a:rPr lang="en-US" sz="2400" baseline="30000" dirty="0" err="1"/>
              <a:t>GeV</a:t>
            </a:r>
            <a:r>
              <a:rPr lang="en-US" sz="2400" baseline="30000" dirty="0"/>
              <a:t> graviton mass hypothesis.</a:t>
            </a:r>
            <a:endParaRPr lang="en-US" sz="2400" dirty="0"/>
          </a:p>
        </p:txBody>
      </p:sp>
      <p:pic>
        <p:nvPicPr>
          <p:cNvPr id="5" name="Picture 4" descr="Screenshot 2019-07-05 at 14.5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0" y="4332620"/>
            <a:ext cx="9144000" cy="1184837"/>
          </a:xfrm>
          <a:prstGeom prst="rect">
            <a:avLst/>
          </a:prstGeom>
        </p:spPr>
      </p:pic>
      <p:pic>
        <p:nvPicPr>
          <p:cNvPr id="6" name="Picture 5" descr="Screenshot 2019-07-05 at 14.55.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80646"/>
            <a:ext cx="9144000" cy="1180289"/>
          </a:xfrm>
          <a:prstGeom prst="rect">
            <a:avLst/>
          </a:prstGeom>
        </p:spPr>
      </p:pic>
    </p:spTree>
    <p:extLst>
      <p:ext uri="{BB962C8B-B14F-4D97-AF65-F5344CB8AC3E}">
        <p14:creationId xmlns:p14="http://schemas.microsoft.com/office/powerpoint/2010/main" val="355715645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Upper limits at α=1-CL</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95</a:t>
            </a:fld>
            <a:endParaRPr lang="en-US" dirty="0"/>
          </a:p>
        </p:txBody>
      </p:sp>
      <p:pic>
        <p:nvPicPr>
          <p:cNvPr id="4" name="Picture 3"/>
          <p:cNvPicPr>
            <a:picLocks noChangeAspect="1"/>
          </p:cNvPicPr>
          <p:nvPr/>
        </p:nvPicPr>
        <p:blipFill>
          <a:blip r:embed="rId3"/>
          <a:stretch>
            <a:fillRect/>
          </a:stretch>
        </p:blipFill>
        <p:spPr>
          <a:xfrm>
            <a:off x="410033" y="1120813"/>
            <a:ext cx="6855740" cy="5701575"/>
          </a:xfrm>
          <a:prstGeom prst="rect">
            <a:avLst/>
          </a:prstGeom>
        </p:spPr>
      </p:pic>
      <p:pic>
        <p:nvPicPr>
          <p:cNvPr id="8" name="Picture 7" descr="Screenshot 2019-07-13 at 16.21.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321" y="3298954"/>
            <a:ext cx="2480629" cy="1529721"/>
          </a:xfrm>
          <a:prstGeom prst="rect">
            <a:avLst/>
          </a:prstGeom>
        </p:spPr>
      </p:pic>
    </p:spTree>
    <p:extLst>
      <p:ext uri="{BB962C8B-B14F-4D97-AF65-F5344CB8AC3E}">
        <p14:creationId xmlns:p14="http://schemas.microsoft.com/office/powerpoint/2010/main" val="141798186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a:solidFill>
                  <a:srgbClr val="000090"/>
                </a:solidFill>
              </a:rPr>
              <a:t> </a:t>
            </a:r>
            <a:r>
              <a:rPr lang="en-US" b="1" dirty="0" smtClean="0">
                <a:solidFill>
                  <a:srgbClr val="000090"/>
                </a:solidFill>
              </a:rPr>
              <a:t>  90% CL Upper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96</a:t>
            </a:fld>
            <a:endParaRPr lang="en-US" dirty="0"/>
          </a:p>
        </p:txBody>
      </p:sp>
      <p:sp>
        <p:nvSpPr>
          <p:cNvPr id="2" name="Rectangle 1"/>
          <p:cNvSpPr/>
          <p:nvPr/>
        </p:nvSpPr>
        <p:spPr>
          <a:xfrm>
            <a:off x="415434" y="6027003"/>
            <a:ext cx="8306789" cy="830997"/>
          </a:xfrm>
          <a:prstGeom prst="rect">
            <a:avLst/>
          </a:prstGeom>
        </p:spPr>
        <p:txBody>
          <a:bodyPr wrap="square">
            <a:spAutoFit/>
          </a:bodyPr>
          <a:lstStyle/>
          <a:p>
            <a:r>
              <a:rPr lang="en-US" sz="2400" baseline="30000" dirty="0"/>
              <a:t>Upper limits at 90% CL to the signal s for a </a:t>
            </a:r>
            <a:r>
              <a:rPr lang="en-US" sz="2400" baseline="30000" dirty="0" err="1"/>
              <a:t>Poissonian</a:t>
            </a:r>
            <a:r>
              <a:rPr lang="en-US" sz="2400" baseline="30000" dirty="0"/>
              <a:t> process using the Feldman– Cousins method as a function of the expected background b and for number of observed events n from 0 to 10</a:t>
            </a:r>
            <a:endParaRPr lang="en-US" sz="2400" dirty="0"/>
          </a:p>
        </p:txBody>
      </p:sp>
      <p:pic>
        <p:nvPicPr>
          <p:cNvPr id="5" name="Picture 4" descr="Screenshot 2019-07-13 at 16.0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032" y="1120813"/>
            <a:ext cx="5089433" cy="4763770"/>
          </a:xfrm>
          <a:prstGeom prst="rect">
            <a:avLst/>
          </a:prstGeom>
        </p:spPr>
      </p:pic>
    </p:spTree>
    <p:extLst>
      <p:ext uri="{BB962C8B-B14F-4D97-AF65-F5344CB8AC3E}">
        <p14:creationId xmlns:p14="http://schemas.microsoft.com/office/powerpoint/2010/main" val="388182905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97</a:t>
            </a:fld>
            <a:endParaRPr lang="en-US" dirty="0"/>
          </a:p>
        </p:txBody>
      </p:sp>
      <p:pic>
        <p:nvPicPr>
          <p:cNvPr id="3" name="Picture 2" descr="Screenshot 2019-07-13 at 15.50.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9" y="2813234"/>
            <a:ext cx="5020651" cy="3444786"/>
          </a:xfrm>
          <a:prstGeom prst="rect">
            <a:avLst/>
          </a:prstGeom>
        </p:spPr>
      </p:pic>
      <p:pic>
        <p:nvPicPr>
          <p:cNvPr id="4" name="Picture 3" descr="Screenshot 2019-07-13 at 15.50.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11" y="1270952"/>
            <a:ext cx="2734719" cy="1159709"/>
          </a:xfrm>
          <a:prstGeom prst="rect">
            <a:avLst/>
          </a:prstGeom>
        </p:spPr>
      </p:pic>
      <p:pic>
        <p:nvPicPr>
          <p:cNvPr id="6" name="Picture 5" descr="Screenshot 2019-07-13 at 15.52.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480" y="1330302"/>
            <a:ext cx="2763080" cy="1049591"/>
          </a:xfrm>
          <a:prstGeom prst="rect">
            <a:avLst/>
          </a:prstGeom>
        </p:spPr>
      </p:pic>
      <p:pic>
        <p:nvPicPr>
          <p:cNvPr id="10" name="Picture 9"/>
          <p:cNvPicPr>
            <a:picLocks noChangeAspect="1"/>
          </p:cNvPicPr>
          <p:nvPr/>
        </p:nvPicPr>
        <p:blipFill>
          <a:blip r:embed="rId6"/>
          <a:stretch>
            <a:fillRect/>
          </a:stretch>
        </p:blipFill>
        <p:spPr>
          <a:xfrm>
            <a:off x="3228515" y="1342172"/>
            <a:ext cx="2731996" cy="993936"/>
          </a:xfrm>
          <a:prstGeom prst="rect">
            <a:avLst/>
          </a:prstGeom>
        </p:spPr>
      </p:pic>
      <p:sp>
        <p:nvSpPr>
          <p:cNvPr id="13" name="Rectangle 12"/>
          <p:cNvSpPr/>
          <p:nvPr/>
        </p:nvSpPr>
        <p:spPr>
          <a:xfrm>
            <a:off x="5090250" y="2967544"/>
            <a:ext cx="3911310" cy="3539430"/>
          </a:xfrm>
          <a:prstGeom prst="rect">
            <a:avLst/>
          </a:prstGeom>
        </p:spPr>
        <p:txBody>
          <a:bodyPr wrap="square">
            <a:spAutoFit/>
          </a:bodyPr>
          <a:lstStyle/>
          <a:p>
            <a:r>
              <a:rPr lang="en-US" sz="2400" baseline="30000" dirty="0" smtClean="0"/>
              <a:t>Example </a:t>
            </a:r>
            <a:r>
              <a:rPr lang="en-US" sz="2400" baseline="30000" dirty="0"/>
              <a:t>of evaluation of </a:t>
            </a:r>
            <a:r>
              <a:rPr lang="en-US" sz="2400" baseline="30000" dirty="0" smtClean="0"/>
              <a:t>CLs</a:t>
            </a:r>
            <a:r>
              <a:rPr lang="en-US" sz="2400" baseline="-25000" dirty="0" smtClean="0"/>
              <a:t> </a:t>
            </a:r>
            <a:r>
              <a:rPr lang="en-US" sz="2400" baseline="30000" dirty="0"/>
              <a:t>from </a:t>
            </a:r>
            <a:r>
              <a:rPr lang="en-US" sz="2400" b="1" baseline="30000" dirty="0" err="1"/>
              <a:t>pseudoexperiments</a:t>
            </a:r>
            <a:r>
              <a:rPr lang="en-US" sz="2400" baseline="30000" dirty="0"/>
              <a:t>. </a:t>
            </a:r>
            <a:endParaRPr lang="en-US" sz="2400" baseline="30000" dirty="0" smtClean="0"/>
          </a:p>
          <a:p>
            <a:r>
              <a:rPr lang="en-US" sz="2400" baseline="30000" dirty="0" smtClean="0"/>
              <a:t/>
            </a:r>
            <a:br>
              <a:rPr lang="en-US" sz="2400" baseline="30000" dirty="0" smtClean="0"/>
            </a:br>
            <a:r>
              <a:rPr lang="en-US" sz="2400" baseline="30000" dirty="0" smtClean="0"/>
              <a:t>The </a:t>
            </a:r>
            <a:r>
              <a:rPr lang="en-US" sz="2400" baseline="30000" dirty="0"/>
              <a:t>distribution of the test statistic 􏰾2 </a:t>
            </a:r>
            <a:r>
              <a:rPr lang="en-US" sz="2400" baseline="30000" dirty="0" err="1" smtClean="0"/>
              <a:t>lnλ</a:t>
            </a:r>
            <a:r>
              <a:rPr lang="en-US" sz="2400" baseline="30000" dirty="0" smtClean="0"/>
              <a:t> </a:t>
            </a:r>
            <a:r>
              <a:rPr lang="en-US" sz="2400" baseline="30000" dirty="0"/>
              <a:t>􏰿 is shown in blue assuming the signal-plus-background hypothesis and in red assuming </a:t>
            </a:r>
            <a:r>
              <a:rPr lang="en-US" sz="2400" baseline="30000" dirty="0" smtClean="0"/>
              <a:t>the </a:t>
            </a:r>
            <a:r>
              <a:rPr lang="en-US" sz="2400" baseline="30000" dirty="0"/>
              <a:t>background-only hypothesis. </a:t>
            </a:r>
            <a:endParaRPr lang="en-US" sz="2400" baseline="30000" dirty="0" smtClean="0"/>
          </a:p>
          <a:p>
            <a:endParaRPr lang="en-US" sz="2400" baseline="30000" dirty="0"/>
          </a:p>
          <a:p>
            <a:r>
              <a:rPr lang="en-US" sz="2400" baseline="30000" dirty="0" smtClean="0"/>
              <a:t>The </a:t>
            </a:r>
            <a:r>
              <a:rPr lang="en-US" sz="2400" baseline="30000" dirty="0"/>
              <a:t>black line shows the value of the test statistic measured in data, and the shaded areas represent </a:t>
            </a:r>
            <a:r>
              <a:rPr lang="en-US" sz="2400" baseline="30000" dirty="0" err="1" smtClean="0"/>
              <a:t>p</a:t>
            </a:r>
            <a:r>
              <a:rPr lang="en-US" sz="2400" baseline="-25000" dirty="0" err="1" smtClean="0"/>
              <a:t>s+b</a:t>
            </a:r>
            <a:r>
              <a:rPr lang="en-US" sz="2400" baseline="-25000" dirty="0" smtClean="0"/>
              <a:t> </a:t>
            </a:r>
            <a:r>
              <a:rPr lang="en-US" sz="2400" baseline="30000" dirty="0"/>
              <a:t>(blue) and </a:t>
            </a:r>
            <a:r>
              <a:rPr lang="en-US" sz="2400" baseline="30000" dirty="0" err="1"/>
              <a:t>p</a:t>
            </a:r>
            <a:r>
              <a:rPr lang="en-US" sz="2400" baseline="-25000" dirty="0" err="1"/>
              <a:t>b</a:t>
            </a:r>
            <a:r>
              <a:rPr lang="en-US" sz="2400" baseline="-25000" dirty="0"/>
              <a:t> </a:t>
            </a:r>
            <a:r>
              <a:rPr lang="en-US" sz="2400" baseline="30000" dirty="0"/>
              <a:t>(red). </a:t>
            </a:r>
            <a:endParaRPr lang="en-US" sz="2400" baseline="30000" dirty="0" smtClean="0"/>
          </a:p>
          <a:p>
            <a:endParaRPr lang="en-US" sz="2400" baseline="30000" dirty="0"/>
          </a:p>
        </p:txBody>
      </p:sp>
    </p:spTree>
    <p:extLst>
      <p:ext uri="{BB962C8B-B14F-4D97-AF65-F5344CB8AC3E}">
        <p14:creationId xmlns:p14="http://schemas.microsoft.com/office/powerpoint/2010/main" val="1503642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 for Higgs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98</a:t>
            </a:fld>
            <a:endParaRPr lang="en-US" dirty="0"/>
          </a:p>
        </p:txBody>
      </p:sp>
      <p:sp>
        <p:nvSpPr>
          <p:cNvPr id="3" name="Rectangle 2"/>
          <p:cNvSpPr/>
          <p:nvPr/>
        </p:nvSpPr>
        <p:spPr>
          <a:xfrm>
            <a:off x="189913" y="5364812"/>
            <a:ext cx="8840214" cy="1323439"/>
          </a:xfrm>
          <a:prstGeom prst="rect">
            <a:avLst/>
          </a:prstGeom>
        </p:spPr>
        <p:txBody>
          <a:bodyPr wrap="square">
            <a:spAutoFit/>
          </a:bodyPr>
          <a:lstStyle/>
          <a:p>
            <a:r>
              <a:rPr lang="en-US" sz="2400" baseline="30000" dirty="0"/>
              <a:t>Example of upper limit reported as Brazil plot in the context of the search for the Higgs boson at the LHC by the ATLAS experiment. The expected limit to the signal strength </a:t>
            </a:r>
            <a:r>
              <a:rPr lang="en-US" sz="2400" baseline="30000" dirty="0" smtClean="0"/>
              <a:t>􏰻μ=</a:t>
            </a:r>
            <a:r>
              <a:rPr lang="en-US" sz="2400" baseline="30000" dirty="0" err="1" smtClean="0"/>
              <a:t>σ</a:t>
            </a:r>
            <a:r>
              <a:rPr lang="en-US" sz="2400" baseline="30000" dirty="0" smtClean="0"/>
              <a:t>/</a:t>
            </a:r>
            <a:r>
              <a:rPr lang="en-US" sz="2400" baseline="30000" dirty="0" err="1" smtClean="0"/>
              <a:t>σ</a:t>
            </a:r>
            <a:r>
              <a:rPr lang="en-US" sz="2400" baseline="-25000" dirty="0" err="1" smtClean="0"/>
              <a:t>SM</a:t>
            </a:r>
            <a:r>
              <a:rPr lang="en-US" sz="2400" baseline="30000" dirty="0" smtClean="0"/>
              <a:t> </a:t>
            </a:r>
            <a:br>
              <a:rPr lang="en-US" sz="2400" baseline="30000" dirty="0" smtClean="0"/>
            </a:br>
            <a:r>
              <a:rPr lang="en-US" sz="2400" baseline="30000" dirty="0" smtClean="0"/>
              <a:t>is </a:t>
            </a:r>
            <a:r>
              <a:rPr lang="en-US" sz="2400" baseline="30000" dirty="0"/>
              <a:t>shown as dashed line, surrounded by the</a:t>
            </a:r>
            <a:r>
              <a:rPr lang="en-US" sz="2400" baseline="30000" dirty="0" smtClean="0"/>
              <a:t> green and</a:t>
            </a:r>
            <a:r>
              <a:rPr lang="en-US" sz="2400" baseline="30000" dirty="0"/>
              <a:t> </a:t>
            </a:r>
            <a:r>
              <a:rPr lang="en-US" sz="2400" baseline="30000" dirty="0" smtClean="0"/>
              <a:t>yellow </a:t>
            </a:r>
            <a:r>
              <a:rPr lang="en-US" sz="2400" baseline="30000" dirty="0"/>
              <a:t>bands. </a:t>
            </a:r>
            <a:r>
              <a:rPr lang="en-US" sz="2400" baseline="30000" dirty="0" smtClean="0"/>
              <a:t/>
            </a:r>
            <a:br>
              <a:rPr lang="en-US" sz="2400" baseline="30000" dirty="0" smtClean="0"/>
            </a:br>
            <a:r>
              <a:rPr lang="en-US" sz="2400" baseline="30000" dirty="0" smtClean="0"/>
              <a:t>The </a:t>
            </a:r>
            <a:r>
              <a:rPr lang="en-US" sz="2400" baseline="30000" dirty="0"/>
              <a:t>observed limit is shown as a solid line. All mass values corresponding to a limit below </a:t>
            </a:r>
            <a:r>
              <a:rPr lang="en-US" sz="2400" baseline="30000" dirty="0" smtClean="0"/>
              <a:t>􏰻μ=1 </a:t>
            </a:r>
            <a:r>
              <a:rPr lang="en-US" sz="2400" baseline="30000" dirty="0"/>
              <a:t>(dashed horizontal line) are excluded at the 95% confidence level. </a:t>
            </a:r>
            <a:endParaRPr lang="en-US" sz="2400" dirty="0"/>
          </a:p>
        </p:txBody>
      </p:sp>
      <p:pic>
        <p:nvPicPr>
          <p:cNvPr id="4" name="Picture 3" descr="Screenshot 2019-07-13 at 16.41.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334" y="1120813"/>
            <a:ext cx="5182362" cy="4004552"/>
          </a:xfrm>
          <a:prstGeom prst="rect">
            <a:avLst/>
          </a:prstGeom>
        </p:spPr>
      </p:pic>
    </p:spTree>
    <p:extLst>
      <p:ext uri="{BB962C8B-B14F-4D97-AF65-F5344CB8AC3E}">
        <p14:creationId xmlns:p14="http://schemas.microsoft.com/office/powerpoint/2010/main" val="319230353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65163" y="74884"/>
            <a:ext cx="7756305" cy="990600"/>
          </a:xfrm>
        </p:spPr>
        <p:txBody>
          <a:bodyPr>
            <a:normAutofit/>
          </a:bodyPr>
          <a:lstStyle/>
          <a:p>
            <a:r>
              <a:rPr lang="en-US" sz="3400" b="1" dirty="0" smtClean="0">
                <a:solidFill>
                  <a:srgbClr val="000090"/>
                </a:solidFill>
                <a:ea typeface="Arial"/>
                <a:cs typeface="Arial"/>
                <a:sym typeface="Arial"/>
              </a:rPr>
              <a:t>Derivation of the expected limits</a:t>
            </a:r>
            <a:endParaRPr lang="en-US" sz="3400" b="1" dirty="0">
              <a:solidFill>
                <a:srgbClr val="000090"/>
              </a:solidFill>
            </a:endParaRPr>
          </a:p>
        </p:txBody>
      </p:sp>
      <p:sp>
        <p:nvSpPr>
          <p:cNvPr id="8" name="Content Placeholder 7"/>
          <p:cNvSpPr>
            <a:spLocks noGrp="1"/>
          </p:cNvSpPr>
          <p:nvPr>
            <p:ph idx="1"/>
          </p:nvPr>
        </p:nvSpPr>
        <p:spPr>
          <a:xfrm>
            <a:off x="44008" y="1334117"/>
            <a:ext cx="9416621" cy="3802302"/>
          </a:xfrm>
        </p:spPr>
        <p:txBody>
          <a:bodyPr>
            <a:noAutofit/>
          </a:bodyPr>
          <a:lstStyle/>
          <a:p>
            <a:pPr marL="0" lvl="1" indent="0">
              <a:lnSpc>
                <a:spcPct val="150000"/>
              </a:lnSpc>
              <a:buNone/>
            </a:pPr>
            <a:r>
              <a:rPr lang="en" sz="1800" dirty="0" smtClean="0">
                <a:solidFill>
                  <a:schemeClr val="tx1"/>
                </a:solidFill>
                <a:ea typeface="Arial"/>
                <a:cs typeface="Arial"/>
                <a:sym typeface="Arial"/>
              </a:rPr>
              <a:t>• </a:t>
            </a:r>
            <a:r>
              <a:rPr lang="en-US" sz="1800" dirty="0" smtClean="0">
                <a:solidFill>
                  <a:schemeClr val="tx1"/>
                </a:solidFill>
                <a:ea typeface="Arial"/>
                <a:cs typeface="Arial"/>
                <a:sym typeface="Arial"/>
              </a:rPr>
              <a:t>Normalize signal samples to HH </a:t>
            </a:r>
            <a:r>
              <a:rPr lang="en-US" sz="1800" dirty="0" err="1" smtClean="0">
                <a:solidFill>
                  <a:schemeClr val="tx1"/>
                </a:solidFill>
                <a:ea typeface="Arial"/>
                <a:cs typeface="Arial"/>
                <a:sym typeface="Arial"/>
              </a:rPr>
              <a:t>xsec</a:t>
            </a:r>
            <a:r>
              <a:rPr lang="en-US" sz="1800" dirty="0" smtClean="0">
                <a:solidFill>
                  <a:schemeClr val="tx1"/>
                </a:solidFill>
                <a:ea typeface="Arial"/>
                <a:cs typeface="Arial"/>
                <a:sym typeface="Arial"/>
              </a:rPr>
              <a:t> of 1pb</a:t>
            </a:r>
          </a:p>
          <a:p>
            <a:pPr marL="0" lvl="1" indent="0">
              <a:lnSpc>
                <a:spcPct val="150000"/>
              </a:lnSpc>
              <a:buNone/>
            </a:pPr>
            <a:endParaRPr lang="en-US" sz="1800" dirty="0" smtClean="0">
              <a:solidFill>
                <a:schemeClr val="tx1"/>
              </a:solidFill>
              <a:ea typeface="Arial"/>
              <a:cs typeface="Arial"/>
              <a:sym typeface="Arial"/>
            </a:endParaRPr>
          </a:p>
          <a:p>
            <a:pPr marL="0" lvl="1" indent="0">
              <a:lnSpc>
                <a:spcPct val="150000"/>
              </a:lnSpc>
              <a:buNone/>
            </a:pPr>
            <a:r>
              <a:rPr lang="en" sz="1800" dirty="0">
                <a:solidFill>
                  <a:schemeClr val="tx1"/>
                </a:solidFill>
                <a:ea typeface="Arial"/>
                <a:cs typeface="Arial"/>
                <a:sym typeface="Arial"/>
              </a:rPr>
              <a:t>• </a:t>
            </a:r>
            <a:r>
              <a:rPr lang="en-US" sz="1800" dirty="0" smtClean="0">
                <a:solidFill>
                  <a:schemeClr val="tx1"/>
                </a:solidFill>
                <a:ea typeface="Arial"/>
                <a:cs typeface="Arial"/>
                <a:sym typeface="Arial"/>
              </a:rPr>
              <a:t>Use </a:t>
            </a:r>
            <a:r>
              <a:rPr lang="en-US" sz="1800" dirty="0" err="1" smtClean="0">
                <a:solidFill>
                  <a:schemeClr val="tx1"/>
                </a:solidFill>
                <a:ea typeface="Arial"/>
                <a:cs typeface="Arial"/>
                <a:sym typeface="Arial"/>
              </a:rPr>
              <a:t>bbZZ</a:t>
            </a:r>
            <a:r>
              <a:rPr lang="en-US" sz="1800" dirty="0" smtClean="0">
                <a:solidFill>
                  <a:schemeClr val="tx1"/>
                </a:solidFill>
                <a:ea typeface="Arial"/>
                <a:cs typeface="Arial"/>
                <a:sym typeface="Arial"/>
              </a:rPr>
              <a:t> </a:t>
            </a:r>
            <a:r>
              <a:rPr lang="en-US" sz="1800" dirty="0">
                <a:solidFill>
                  <a:schemeClr val="tx1"/>
                </a:solidFill>
                <a:ea typeface="Arial"/>
                <a:cs typeface="Arial"/>
                <a:sym typeface="Arial"/>
              </a:rPr>
              <a:t>(~0.0012) and </a:t>
            </a:r>
            <a:r>
              <a:rPr lang="en-US" sz="1800" dirty="0" err="1">
                <a:solidFill>
                  <a:schemeClr val="tx1"/>
                </a:solidFill>
                <a:ea typeface="Arial"/>
                <a:cs typeface="Arial"/>
                <a:sym typeface="Arial"/>
              </a:rPr>
              <a:t>bbWW</a:t>
            </a:r>
            <a:r>
              <a:rPr lang="en-US" sz="1800" dirty="0">
                <a:solidFill>
                  <a:schemeClr val="tx1"/>
                </a:solidFill>
                <a:ea typeface="Arial"/>
                <a:cs typeface="Arial"/>
                <a:sym typeface="Arial"/>
              </a:rPr>
              <a:t>(~0.0266) </a:t>
            </a:r>
            <a:r>
              <a:rPr lang="en-US" sz="1800" dirty="0" smtClean="0">
                <a:solidFill>
                  <a:schemeClr val="tx1"/>
                </a:solidFill>
                <a:ea typeface="Arial"/>
                <a:cs typeface="Arial"/>
                <a:sym typeface="Arial"/>
              </a:rPr>
              <a:t>known BFs</a:t>
            </a:r>
          </a:p>
          <a:p>
            <a:pPr marL="0" lvl="1" indent="0">
              <a:lnSpc>
                <a:spcPct val="150000"/>
              </a:lnSpc>
              <a:buNone/>
            </a:pPr>
            <a:endParaRPr lang="en-US" sz="1800" dirty="0">
              <a:solidFill>
                <a:schemeClr val="tx1"/>
              </a:solidFill>
              <a:ea typeface="Arial"/>
              <a:cs typeface="Arial"/>
              <a:sym typeface="Arial"/>
            </a:endParaRPr>
          </a:p>
          <a:p>
            <a:pPr marL="0" lvl="1" indent="0">
              <a:lnSpc>
                <a:spcPct val="150000"/>
              </a:lnSpc>
              <a:buNone/>
            </a:pPr>
            <a:r>
              <a:rPr lang="en" sz="1800" dirty="0" smtClean="0">
                <a:solidFill>
                  <a:schemeClr val="tx1"/>
                </a:solidFill>
                <a:ea typeface="Arial"/>
                <a:cs typeface="Arial"/>
                <a:sym typeface="Arial"/>
              </a:rPr>
              <a:t>• </a:t>
            </a:r>
            <a:r>
              <a:rPr lang="en-US" sz="1800" dirty="0">
                <a:solidFill>
                  <a:schemeClr val="tx1"/>
                </a:solidFill>
                <a:ea typeface="Arial"/>
                <a:cs typeface="Arial"/>
                <a:sym typeface="Arial"/>
              </a:rPr>
              <a:t>A</a:t>
            </a:r>
            <a:r>
              <a:rPr lang="en-US" sz="1800" dirty="0" smtClean="0">
                <a:solidFill>
                  <a:schemeClr val="tx1"/>
                </a:solidFill>
                <a:ea typeface="Arial"/>
                <a:cs typeface="Arial"/>
                <a:sym typeface="Arial"/>
              </a:rPr>
              <a:t> fit of all regions simultaneously in order to </a:t>
            </a:r>
            <a:r>
              <a:rPr lang="en-US" sz="1800" dirty="0" smtClean="0">
                <a:solidFill>
                  <a:schemeClr val="tx1"/>
                </a:solidFill>
              </a:rPr>
              <a:t>extract the signal </a:t>
            </a:r>
            <a:r>
              <a:rPr lang="en-US" sz="1800" dirty="0">
                <a:solidFill>
                  <a:schemeClr val="tx1"/>
                </a:solidFill>
              </a:rPr>
              <a:t>strength as well as the </a:t>
            </a:r>
            <a:r>
              <a:rPr lang="en-US" sz="1800" dirty="0" smtClean="0">
                <a:solidFill>
                  <a:schemeClr val="tx1"/>
                </a:solidFill>
              </a:rPr>
              <a:t>  </a:t>
            </a:r>
          </a:p>
          <a:p>
            <a:pPr marL="0" lvl="1" indent="0">
              <a:lnSpc>
                <a:spcPct val="150000"/>
              </a:lnSpc>
              <a:buNone/>
            </a:pPr>
            <a:r>
              <a:rPr lang="en-US" sz="1800" dirty="0">
                <a:solidFill>
                  <a:schemeClr val="tx1"/>
                </a:solidFill>
              </a:rPr>
              <a:t> </a:t>
            </a:r>
            <a:r>
              <a:rPr lang="en-US" sz="1800" dirty="0" smtClean="0">
                <a:solidFill>
                  <a:schemeClr val="tx1"/>
                </a:solidFill>
              </a:rPr>
              <a:t> normalization </a:t>
            </a:r>
            <a:r>
              <a:rPr lang="en-US" sz="1800" dirty="0">
                <a:solidFill>
                  <a:schemeClr val="tx1"/>
                </a:solidFill>
              </a:rPr>
              <a:t>of DY and TT </a:t>
            </a:r>
            <a:r>
              <a:rPr lang="en-US" sz="1800" dirty="0" smtClean="0">
                <a:solidFill>
                  <a:schemeClr val="tx1"/>
                </a:solidFill>
              </a:rPr>
              <a:t>backgrounds</a:t>
            </a:r>
          </a:p>
          <a:p>
            <a:pPr marL="0" lvl="1" indent="0">
              <a:lnSpc>
                <a:spcPct val="150000"/>
              </a:lnSpc>
              <a:buNone/>
            </a:pPr>
            <a:endParaRPr lang="en-US" sz="1800" dirty="0" smtClean="0">
              <a:solidFill>
                <a:schemeClr val="tx1"/>
              </a:solidFill>
            </a:endParaRPr>
          </a:p>
          <a:p>
            <a:pPr marL="0" lvl="1" indent="0">
              <a:lnSpc>
                <a:spcPct val="150000"/>
              </a:lnSpc>
              <a:buNone/>
            </a:pPr>
            <a:r>
              <a:rPr lang="en" sz="1800" dirty="0" smtClean="0">
                <a:solidFill>
                  <a:schemeClr val="tx1"/>
                </a:solidFill>
                <a:ea typeface="Arial"/>
                <a:cs typeface="Arial"/>
                <a:sym typeface="Arial"/>
              </a:rPr>
              <a:t>•</a:t>
            </a:r>
            <a:r>
              <a:rPr lang="en-US" sz="1800" dirty="0" smtClean="0">
                <a:solidFill>
                  <a:schemeClr val="tx1"/>
                </a:solidFill>
                <a:ea typeface="Arial"/>
                <a:cs typeface="Arial"/>
                <a:sym typeface="Arial"/>
              </a:rPr>
              <a:t> Obtained value of ‘r’ is </a:t>
            </a:r>
            <a:r>
              <a:rPr lang="en-US" sz="1800" dirty="0" smtClean="0">
                <a:solidFill>
                  <a:schemeClr val="tx1"/>
                </a:solidFill>
                <a:sym typeface="Arial"/>
              </a:rPr>
              <a:t>95</a:t>
            </a:r>
            <a:r>
              <a:rPr lang="en-US" sz="1800" dirty="0">
                <a:solidFill>
                  <a:schemeClr val="tx1"/>
                </a:solidFill>
                <a:sym typeface="Arial"/>
              </a:rPr>
              <a:t>% CL </a:t>
            </a:r>
            <a:r>
              <a:rPr lang="en-US" sz="1800" dirty="0" smtClean="0">
                <a:solidFill>
                  <a:schemeClr val="tx1"/>
                </a:solidFill>
                <a:sym typeface="Arial"/>
              </a:rPr>
              <a:t>upper limit on </a:t>
            </a:r>
            <a:r>
              <a:rPr lang="en-US" sz="1800" dirty="0" err="1">
                <a:solidFill>
                  <a:schemeClr val="tx1"/>
                </a:solidFill>
                <a:sym typeface="Arial"/>
              </a:rPr>
              <a:t>σ</a:t>
            </a:r>
            <a:r>
              <a:rPr lang="en-US" sz="1800" dirty="0">
                <a:solidFill>
                  <a:schemeClr val="tx1"/>
                </a:solidFill>
                <a:sym typeface="Arial"/>
              </a:rPr>
              <a:t>(</a:t>
            </a:r>
            <a:r>
              <a:rPr lang="en-US" sz="1800" dirty="0" err="1">
                <a:solidFill>
                  <a:schemeClr val="tx1"/>
                </a:solidFill>
                <a:sym typeface="Arial"/>
              </a:rPr>
              <a:t>pp</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b="1" dirty="0">
                <a:solidFill>
                  <a:schemeClr val="tx1"/>
                </a:solidFill>
                <a:sym typeface="Arial"/>
              </a:rPr>
              <a:t>X</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dirty="0" smtClean="0">
                <a:solidFill>
                  <a:schemeClr val="tx1"/>
                </a:solidFill>
                <a:sym typeface="Arial"/>
              </a:rPr>
              <a:t>HH) in </a:t>
            </a:r>
            <a:r>
              <a:rPr lang="en-US" sz="1800" dirty="0" err="1" smtClean="0">
                <a:solidFill>
                  <a:schemeClr val="tx1"/>
                </a:solidFill>
                <a:sym typeface="Arial"/>
              </a:rPr>
              <a:t>pb</a:t>
            </a:r>
            <a:endParaRPr lang="en-US" sz="1800" dirty="0" smtClean="0">
              <a:solidFill>
                <a:schemeClr val="tx1"/>
              </a:solidFill>
              <a:sym typeface="Arial"/>
            </a:endParaRPr>
          </a:p>
          <a:p>
            <a:pPr marL="0" lvl="1" indent="0">
              <a:lnSpc>
                <a:spcPct val="150000"/>
              </a:lnSpc>
              <a:buNone/>
            </a:pPr>
            <a:endParaRPr lang="en-US" sz="1800" dirty="0">
              <a:solidFill>
                <a:schemeClr val="tx1"/>
              </a:solidFill>
              <a:sym typeface="Arial"/>
            </a:endParaRPr>
          </a:p>
        </p:txBody>
      </p:sp>
      <p:sp>
        <p:nvSpPr>
          <p:cNvPr id="11" name="Slide Number Placeholder 2"/>
          <p:cNvSpPr>
            <a:spLocks noGrp="1"/>
          </p:cNvSpPr>
          <p:nvPr>
            <p:ph type="sldNum" sz="quarter" idx="12"/>
          </p:nvPr>
        </p:nvSpPr>
        <p:spPr>
          <a:xfrm>
            <a:off x="8686610" y="18288"/>
            <a:ext cx="1066800" cy="329184"/>
          </a:xfrm>
        </p:spPr>
        <p:txBody>
          <a:bodyPr/>
          <a:lstStyle/>
          <a:p>
            <a:fld id="{7F5CE407-6216-4202-80E4-A30DC2F709B2}" type="slidenum">
              <a:rPr lang="en-US" smtClean="0"/>
              <a:t>99</a:t>
            </a:fld>
            <a:endParaRPr lang="en-US" dirty="0"/>
          </a:p>
        </p:txBody>
      </p:sp>
    </p:spTree>
    <p:extLst>
      <p:ext uri="{BB962C8B-B14F-4D97-AF65-F5344CB8AC3E}">
        <p14:creationId xmlns:p14="http://schemas.microsoft.com/office/powerpoint/2010/main" val="128072198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78685</TotalTime>
  <Words>5225</Words>
  <Application>Microsoft Macintosh PowerPoint</Application>
  <PresentationFormat>On-screen Show (4:3)</PresentationFormat>
  <Paragraphs>933</Paragraphs>
  <Slides>109</Slides>
  <Notes>109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109</vt:i4>
      </vt:variant>
    </vt:vector>
  </HeadingPairs>
  <TitlesOfParts>
    <vt:vector size="112" baseType="lpstr">
      <vt:lpstr>Clarity</vt:lpstr>
      <vt:lpstr>Microsoft Equation</vt:lpstr>
      <vt:lpstr>Equation</vt:lpstr>
      <vt:lpstr>PowerPoint Presentation</vt:lpstr>
      <vt:lpstr>         OUTLINE </vt:lpstr>
      <vt:lpstr>  The story</vt:lpstr>
      <vt:lpstr>  The story</vt:lpstr>
      <vt:lpstr>  The story</vt:lpstr>
      <vt:lpstr>  The story</vt:lpstr>
      <vt:lpstr>  The story</vt:lpstr>
      <vt:lpstr>Higgs and HH Theory </vt:lpstr>
      <vt:lpstr>  Higgs potential in the SM</vt:lpstr>
      <vt:lpstr>  Higgs potential in the SM</vt:lpstr>
      <vt:lpstr>  Higgs potential in the SM</vt:lpstr>
      <vt:lpstr>  Higgs potential in the SM</vt:lpstr>
      <vt:lpstr>     HH Theory in the SM</vt:lpstr>
      <vt:lpstr>     Higgs boson decays</vt:lpstr>
      <vt:lpstr>Motivation for the resonant             double Higgs search</vt:lpstr>
      <vt:lpstr>Motivation for the resonant HH</vt:lpstr>
      <vt:lpstr>Motivation for the resonant HH</vt:lpstr>
      <vt:lpstr>Motivation for the resonant HH</vt:lpstr>
      <vt:lpstr>   LHC and CMS detector</vt:lpstr>
      <vt:lpstr>PowerPoint Presentation</vt:lpstr>
      <vt:lpstr>PowerPoint Presentation</vt:lpstr>
      <vt:lpstr>    CMS detector</vt:lpstr>
      <vt:lpstr>PowerPoint Presentation</vt:lpstr>
      <vt:lpstr>PowerPoint Presentation</vt:lpstr>
      <vt:lpstr>PowerPoint Presentation</vt:lpstr>
      <vt:lpstr>PowerPoint Presentation</vt:lpstr>
      <vt:lpstr>    Physics data analysis</vt:lpstr>
      <vt:lpstr>     bbZZ: 2b 2l 2ν signature</vt:lpstr>
      <vt:lpstr>  Analysis setup</vt:lpstr>
      <vt:lpstr>        Analysis strategy</vt:lpstr>
      <vt:lpstr>PowerPoint Presentation</vt:lpstr>
      <vt:lpstr>              Event selection</vt:lpstr>
      <vt:lpstr>PowerPoint Presentation</vt:lpstr>
      <vt:lpstr>PowerPoint Presentation</vt:lpstr>
      <vt:lpstr>Signal and control regions</vt:lpstr>
      <vt:lpstr>Background reduction</vt:lpstr>
      <vt:lpstr>   BDT discriminant</vt:lpstr>
      <vt:lpstr>   BDT discriminant</vt:lpstr>
      <vt:lpstr>   BDT discriminant</vt:lpstr>
      <vt:lpstr>   BDT discriminant</vt:lpstr>
      <vt:lpstr>   BDT discriminant</vt:lpstr>
      <vt:lpstr>Data-MC disagreements</vt:lpstr>
      <vt:lpstr>Data-MC discrepancies</vt:lpstr>
      <vt:lpstr>Maximum likelihood fit</vt:lpstr>
      <vt:lpstr>Maximum Likelihood Method</vt:lpstr>
      <vt:lpstr>Maximum Likelihood Method</vt:lpstr>
      <vt:lpstr>Maximum Likelihood Method</vt:lpstr>
      <vt:lpstr>Maximum Likelihood Method</vt:lpstr>
      <vt:lpstr>Maximum Likelihood Method</vt:lpstr>
      <vt:lpstr>Maximum Likelihood Method</vt:lpstr>
      <vt:lpstr>Maximum likelihood fit</vt:lpstr>
      <vt:lpstr>   Systematics</vt:lpstr>
      <vt:lpstr>PowerPoint Presentation</vt:lpstr>
      <vt:lpstr>Results</vt:lpstr>
      <vt:lpstr>  Post-fit HH_Mt in SR and CRs</vt:lpstr>
      <vt:lpstr>PowerPoint Presentation</vt:lpstr>
      <vt:lpstr>95 % CL upper limits</vt:lpstr>
      <vt:lpstr>         Summary</vt:lpstr>
      <vt:lpstr>PowerPoint Presentation</vt:lpstr>
      <vt:lpstr>Single Higgs boson production</vt:lpstr>
      <vt:lpstr>  Higgs potential in the SM</vt:lpstr>
      <vt:lpstr>       WED space structure</vt:lpstr>
      <vt:lpstr>  B quark decays</vt:lpstr>
      <vt:lpstr>Double Higgs boson mass distribution in the SM at the LO</vt:lpstr>
      <vt:lpstr>Triggers</vt:lpstr>
      <vt:lpstr>MC samples</vt:lpstr>
      <vt:lpstr>DY and TT SFs from the fit</vt:lpstr>
      <vt:lpstr>HLT SFs for dimuon triggers</vt:lpstr>
      <vt:lpstr>HLT SFs for dimuon triggers,   dZ requirement </vt:lpstr>
      <vt:lpstr>HLT SFs for dielectron trigger</vt:lpstr>
      <vt:lpstr>Data-MC discrepancies</vt:lpstr>
      <vt:lpstr>Analysis in a nutshell</vt:lpstr>
      <vt:lpstr>PowerPoint Presentation</vt:lpstr>
      <vt:lpstr>Zll cut to be orthogonal to bbWW</vt:lpstr>
      <vt:lpstr>MET cut to be orthogonal to 2b2l2q</vt:lpstr>
      <vt:lpstr>MET cut to be orthogonal to 2b2l2q, cont.</vt:lpstr>
      <vt:lpstr>Correlations, ee, low </vt:lpstr>
      <vt:lpstr>Correlations, ee, high</vt:lpstr>
      <vt:lpstr>Variables, graviton, ee, low</vt:lpstr>
      <vt:lpstr>Variables, graviton, ee, high</vt:lpstr>
      <vt:lpstr>Event selection in the SR before BDT</vt:lpstr>
      <vt:lpstr>Importance of BDT variables, ee</vt:lpstr>
      <vt:lpstr>Importance of BDT variables, μμ</vt:lpstr>
      <vt:lpstr>Low mass BDT</vt:lpstr>
      <vt:lpstr>High mass BDT</vt:lpstr>
      <vt:lpstr>BDT distributions</vt:lpstr>
      <vt:lpstr>BDT optimization </vt:lpstr>
      <vt:lpstr>Cross check of BDTs and mass regions</vt:lpstr>
      <vt:lpstr>Electron channel</vt:lpstr>
      <vt:lpstr>Muon channel</vt:lpstr>
      <vt:lpstr>BDT efficiency </vt:lpstr>
      <vt:lpstr>Expected event yield </vt:lpstr>
      <vt:lpstr>Systematics: impacts</vt:lpstr>
      <vt:lpstr>Leading systematic uncertainties</vt:lpstr>
      <vt:lpstr>Upper limits at α=1-CL</vt:lpstr>
      <vt:lpstr>   90% CL Upper limits</vt:lpstr>
      <vt:lpstr>    CLS limits</vt:lpstr>
      <vt:lpstr>    CLS limits for Higgs</vt:lpstr>
      <vt:lpstr>Derivation of the expected limits</vt:lpstr>
      <vt:lpstr>95 % CL upper limits</vt:lpstr>
      <vt:lpstr>95 % CL upper limits</vt:lpstr>
      <vt:lpstr>Combination of HH channels</vt:lpstr>
      <vt:lpstr>        Particles traversing CMS</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_x0005_ Analysis of double                      higgs to bbzz</dc:title>
  <dc:subject/>
  <dc:creator>Rami Kamalieddin</dc:creator>
  <cp:keywords/>
  <dc:description/>
  <cp:lastModifiedBy>Rami Kamalieddin</cp:lastModifiedBy>
  <cp:revision>1288</cp:revision>
  <dcterms:created xsi:type="dcterms:W3CDTF">2017-01-20T11:54:13Z</dcterms:created>
  <dcterms:modified xsi:type="dcterms:W3CDTF">2019-07-16T16:38:41Z</dcterms:modified>
  <cp:category/>
</cp:coreProperties>
</file>